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8" d="100"/>
          <a:sy n="88" d="100"/>
        </p:scale>
        <p:origin x="46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94B90B2B-147D-48F6-B88E-66E103E354ED}" type="datetimeFigureOut">
              <a:rPr lang="en-IN" smtClean="0"/>
              <a:t>16-10-2023</a:t>
            </a:fld>
            <a:endParaRPr lang="en-IN"/>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IN"/>
          </a:p>
        </p:txBody>
      </p:sp>
      <p:sp>
        <p:nvSpPr>
          <p:cNvPr id="6" name="Slide Number Placeholder 5"/>
          <p:cNvSpPr>
            <a:spLocks noGrp="1"/>
          </p:cNvSpPr>
          <p:nvPr>
            <p:ph type="sldNum" sz="quarter" idx="12"/>
          </p:nvPr>
        </p:nvSpPr>
        <p:spPr>
          <a:xfrm>
            <a:off x="10469880" y="320040"/>
            <a:ext cx="914400" cy="320040"/>
          </a:xfrm>
        </p:spPr>
        <p:txBody>
          <a:bodyPr/>
          <a:lstStyle/>
          <a:p>
            <a:fld id="{65F375C5-A73F-4A7C-9728-69D334344B6F}" type="slidenum">
              <a:rPr lang="en-IN" smtClean="0"/>
              <a:t>‹#›</a:t>
            </a:fld>
            <a:endParaRPr lang="en-IN"/>
          </a:p>
        </p:txBody>
      </p:sp>
    </p:spTree>
    <p:extLst>
      <p:ext uri="{BB962C8B-B14F-4D97-AF65-F5344CB8AC3E}">
        <p14:creationId xmlns:p14="http://schemas.microsoft.com/office/powerpoint/2010/main" val="2068828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B90B2B-147D-48F6-B88E-66E103E354ED}" type="datetimeFigureOut">
              <a:rPr lang="en-IN" smtClean="0"/>
              <a:t>16-10-2023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5F375C5-A73F-4A7C-9728-69D334344B6F}" type="slidenum">
              <a:rPr lang="en-IN" smtClean="0"/>
              <a:t>‹#›</a:t>
            </a:fld>
            <a:endParaRPr lang="en-IN"/>
          </a:p>
        </p:txBody>
      </p:sp>
    </p:spTree>
    <p:extLst>
      <p:ext uri="{BB962C8B-B14F-4D97-AF65-F5344CB8AC3E}">
        <p14:creationId xmlns:p14="http://schemas.microsoft.com/office/powerpoint/2010/main" val="512398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804672" y="320040"/>
            <a:ext cx="3657600" cy="320040"/>
          </a:xfrm>
        </p:spPr>
        <p:txBody>
          <a:bodyPr/>
          <a:lstStyle/>
          <a:p>
            <a:fld id="{94B90B2B-147D-48F6-B88E-66E103E354ED}" type="datetimeFigureOut">
              <a:rPr lang="en-IN" smtClean="0"/>
              <a:t>16-10-2023</a:t>
            </a:fld>
            <a:endParaRPr lang="en-IN"/>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IN"/>
          </a:p>
        </p:txBody>
      </p:sp>
      <p:sp>
        <p:nvSpPr>
          <p:cNvPr id="6" name="Slide Number Placeholder 5"/>
          <p:cNvSpPr>
            <a:spLocks noGrp="1"/>
          </p:cNvSpPr>
          <p:nvPr>
            <p:ph type="sldNum" sz="quarter" idx="12"/>
          </p:nvPr>
        </p:nvSpPr>
        <p:spPr>
          <a:xfrm>
            <a:off x="10469880" y="320040"/>
            <a:ext cx="914400" cy="320040"/>
          </a:xfrm>
        </p:spPr>
        <p:txBody>
          <a:bodyPr/>
          <a:lstStyle/>
          <a:p>
            <a:fld id="{65F375C5-A73F-4A7C-9728-69D334344B6F}" type="slidenum">
              <a:rPr lang="en-IN" smtClean="0"/>
              <a:t>‹#›</a:t>
            </a:fld>
            <a:endParaRPr lang="en-IN"/>
          </a:p>
        </p:txBody>
      </p:sp>
    </p:spTree>
    <p:extLst>
      <p:ext uri="{BB962C8B-B14F-4D97-AF65-F5344CB8AC3E}">
        <p14:creationId xmlns:p14="http://schemas.microsoft.com/office/powerpoint/2010/main" val="2989034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94B90B2B-147D-48F6-B88E-66E103E354ED}" type="datetimeFigureOut">
              <a:rPr lang="en-IN" smtClean="0"/>
              <a:t>16-10-2023</a:t>
            </a:fld>
            <a:endParaRPr lang="en-IN"/>
          </a:p>
        </p:txBody>
      </p:sp>
      <p:sp>
        <p:nvSpPr>
          <p:cNvPr id="6" name="Footer Placeholder 5"/>
          <p:cNvSpPr>
            <a:spLocks noGrp="1"/>
          </p:cNvSpPr>
          <p:nvPr>
            <p:ph type="ftr" sz="quarter" idx="11"/>
          </p:nvPr>
        </p:nvSpPr>
        <p:spPr>
          <a:xfrm>
            <a:off x="804672" y="6227064"/>
            <a:ext cx="10588752" cy="320040"/>
          </a:xfrm>
        </p:spPr>
        <p:txBody>
          <a:bodyPr/>
          <a:lstStyle/>
          <a:p>
            <a:endParaRPr lang="en-IN"/>
          </a:p>
        </p:txBody>
      </p:sp>
      <p:sp>
        <p:nvSpPr>
          <p:cNvPr id="7" name="Slide Number Placeholder 6"/>
          <p:cNvSpPr>
            <a:spLocks noGrp="1"/>
          </p:cNvSpPr>
          <p:nvPr>
            <p:ph type="sldNum" sz="quarter" idx="12"/>
          </p:nvPr>
        </p:nvSpPr>
        <p:spPr>
          <a:xfrm>
            <a:off x="10469880" y="320040"/>
            <a:ext cx="914400" cy="320040"/>
          </a:xfrm>
        </p:spPr>
        <p:txBody>
          <a:bodyPr/>
          <a:lstStyle/>
          <a:p>
            <a:fld id="{65F375C5-A73F-4A7C-9728-69D334344B6F}" type="slidenum">
              <a:rPr lang="en-IN" smtClean="0"/>
              <a:t>‹#›</a:t>
            </a:fld>
            <a:endParaRPr lang="en-IN"/>
          </a:p>
        </p:txBody>
      </p:sp>
    </p:spTree>
    <p:extLst>
      <p:ext uri="{BB962C8B-B14F-4D97-AF65-F5344CB8AC3E}">
        <p14:creationId xmlns:p14="http://schemas.microsoft.com/office/powerpoint/2010/main" val="295120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94B90B2B-147D-48F6-B88E-66E103E354ED}" type="datetimeFigureOut">
              <a:rPr lang="en-IN" smtClean="0"/>
              <a:t>16-10-2023</a:t>
            </a:fld>
            <a:endParaRPr lang="en-IN"/>
          </a:p>
        </p:txBody>
      </p:sp>
      <p:sp>
        <p:nvSpPr>
          <p:cNvPr id="8" name="Footer Placeholder 7"/>
          <p:cNvSpPr>
            <a:spLocks noGrp="1"/>
          </p:cNvSpPr>
          <p:nvPr>
            <p:ph type="ftr" sz="quarter" idx="11"/>
          </p:nvPr>
        </p:nvSpPr>
        <p:spPr>
          <a:xfrm>
            <a:off x="804672" y="6227064"/>
            <a:ext cx="10588752" cy="320040"/>
          </a:xfrm>
        </p:spPr>
        <p:txBody>
          <a:bodyPr/>
          <a:lstStyle/>
          <a:p>
            <a:endParaRPr lang="en-IN"/>
          </a:p>
        </p:txBody>
      </p:sp>
      <p:sp>
        <p:nvSpPr>
          <p:cNvPr id="9" name="Slide Number Placeholder 8"/>
          <p:cNvSpPr>
            <a:spLocks noGrp="1"/>
          </p:cNvSpPr>
          <p:nvPr>
            <p:ph type="sldNum" sz="quarter" idx="12"/>
          </p:nvPr>
        </p:nvSpPr>
        <p:spPr>
          <a:xfrm>
            <a:off x="10469880" y="320040"/>
            <a:ext cx="914400" cy="320040"/>
          </a:xfrm>
        </p:spPr>
        <p:txBody>
          <a:bodyPr/>
          <a:lstStyle/>
          <a:p>
            <a:fld id="{65F375C5-A73F-4A7C-9728-69D334344B6F}" type="slidenum">
              <a:rPr lang="en-IN" smtClean="0"/>
              <a:t>‹#›</a:t>
            </a:fld>
            <a:endParaRPr lang="en-IN"/>
          </a:p>
        </p:txBody>
      </p:sp>
    </p:spTree>
    <p:extLst>
      <p:ext uri="{BB962C8B-B14F-4D97-AF65-F5344CB8AC3E}">
        <p14:creationId xmlns:p14="http://schemas.microsoft.com/office/powerpoint/2010/main" val="567814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4B90B2B-147D-48F6-B88E-66E103E354ED}" type="datetimeFigureOut">
              <a:rPr lang="en-IN" smtClean="0"/>
              <a:t>16-10-2023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5F375C5-A73F-4A7C-9728-69D334344B6F}" type="slidenum">
              <a:rPr lang="en-IN" smtClean="0"/>
              <a:t>‹#›</a:t>
            </a:fld>
            <a:endParaRPr lang="en-IN"/>
          </a:p>
        </p:txBody>
      </p:sp>
    </p:spTree>
    <p:extLst>
      <p:ext uri="{BB962C8B-B14F-4D97-AF65-F5344CB8AC3E}">
        <p14:creationId xmlns:p14="http://schemas.microsoft.com/office/powerpoint/2010/main" val="3162575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94B90B2B-147D-48F6-B88E-66E103E354ED}" type="datetimeFigureOut">
              <a:rPr lang="en-IN" smtClean="0"/>
              <a:t>16-10-2023</a:t>
            </a:fld>
            <a:endParaRPr lang="en-IN"/>
          </a:p>
        </p:txBody>
      </p:sp>
      <p:sp>
        <p:nvSpPr>
          <p:cNvPr id="3" name="Footer Placeholder 2"/>
          <p:cNvSpPr>
            <a:spLocks noGrp="1"/>
          </p:cNvSpPr>
          <p:nvPr>
            <p:ph type="ftr" sz="quarter" idx="11"/>
          </p:nvPr>
        </p:nvSpPr>
        <p:spPr>
          <a:xfrm>
            <a:off x="804672" y="6227064"/>
            <a:ext cx="10588752" cy="320040"/>
          </a:xfrm>
        </p:spPr>
        <p:txBody>
          <a:bodyPr/>
          <a:lstStyle/>
          <a:p>
            <a:endParaRPr lang="en-IN"/>
          </a:p>
        </p:txBody>
      </p:sp>
      <p:sp>
        <p:nvSpPr>
          <p:cNvPr id="4" name="Slide Number Placeholder 3"/>
          <p:cNvSpPr>
            <a:spLocks noGrp="1"/>
          </p:cNvSpPr>
          <p:nvPr>
            <p:ph type="sldNum" sz="quarter" idx="12"/>
          </p:nvPr>
        </p:nvSpPr>
        <p:spPr>
          <a:xfrm>
            <a:off x="10469880" y="320040"/>
            <a:ext cx="914400" cy="320040"/>
          </a:xfrm>
        </p:spPr>
        <p:txBody>
          <a:bodyPr/>
          <a:lstStyle/>
          <a:p>
            <a:fld id="{65F375C5-A73F-4A7C-9728-69D334344B6F}" type="slidenum">
              <a:rPr lang="en-IN" smtClean="0"/>
              <a:t>‹#›</a:t>
            </a:fld>
            <a:endParaRPr lang="en-IN"/>
          </a:p>
        </p:txBody>
      </p:sp>
    </p:spTree>
    <p:extLst>
      <p:ext uri="{BB962C8B-B14F-4D97-AF65-F5344CB8AC3E}">
        <p14:creationId xmlns:p14="http://schemas.microsoft.com/office/powerpoint/2010/main" val="1296587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4B90B2B-147D-48F6-B88E-66E103E354ED}" type="datetimeFigureOut">
              <a:rPr lang="en-IN" smtClean="0"/>
              <a:t>16-10-2023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5F375C5-A73F-4A7C-9728-69D334344B6F}" type="slidenum">
              <a:rPr lang="en-IN" smtClean="0"/>
              <a:t>‹#›</a:t>
            </a:fld>
            <a:endParaRPr lang="en-IN"/>
          </a:p>
        </p:txBody>
      </p:sp>
    </p:spTree>
    <p:extLst>
      <p:ext uri="{BB962C8B-B14F-4D97-AF65-F5344CB8AC3E}">
        <p14:creationId xmlns:p14="http://schemas.microsoft.com/office/powerpoint/2010/main" val="907506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804672" y="320040"/>
            <a:ext cx="3657600" cy="320040"/>
          </a:xfrm>
        </p:spPr>
        <p:txBody>
          <a:bodyPr/>
          <a:lstStyle/>
          <a:p>
            <a:fld id="{94B90B2B-147D-48F6-B88E-66E103E354ED}" type="datetimeFigureOut">
              <a:rPr lang="en-IN" smtClean="0"/>
              <a:t>16-10-2023</a:t>
            </a:fld>
            <a:endParaRPr lang="en-IN"/>
          </a:p>
        </p:txBody>
      </p:sp>
      <p:sp>
        <p:nvSpPr>
          <p:cNvPr id="6" name="Footer Placeholder 5"/>
          <p:cNvSpPr>
            <a:spLocks noGrp="1"/>
          </p:cNvSpPr>
          <p:nvPr>
            <p:ph type="ftr" sz="quarter" idx="11"/>
          </p:nvPr>
        </p:nvSpPr>
        <p:spPr>
          <a:xfrm>
            <a:off x="804672" y="6227064"/>
            <a:ext cx="5942203" cy="320040"/>
          </a:xfrm>
        </p:spPr>
        <p:txBody>
          <a:bodyPr/>
          <a:lstStyle/>
          <a:p>
            <a:endParaRPr lang="en-IN"/>
          </a:p>
        </p:txBody>
      </p:sp>
      <p:sp>
        <p:nvSpPr>
          <p:cNvPr id="7" name="Slide Number Placeholder 6"/>
          <p:cNvSpPr>
            <a:spLocks noGrp="1"/>
          </p:cNvSpPr>
          <p:nvPr>
            <p:ph type="sldNum" sz="quarter" idx="12"/>
          </p:nvPr>
        </p:nvSpPr>
        <p:spPr>
          <a:xfrm>
            <a:off x="5828377" y="320040"/>
            <a:ext cx="914400" cy="320040"/>
          </a:xfrm>
        </p:spPr>
        <p:txBody>
          <a:bodyPr/>
          <a:lstStyle/>
          <a:p>
            <a:fld id="{65F375C5-A73F-4A7C-9728-69D334344B6F}" type="slidenum">
              <a:rPr lang="en-IN" smtClean="0"/>
              <a:t>‹#›</a:t>
            </a:fld>
            <a:endParaRPr lang="en-IN"/>
          </a:p>
        </p:txBody>
      </p:sp>
    </p:spTree>
    <p:extLst>
      <p:ext uri="{BB962C8B-B14F-4D97-AF65-F5344CB8AC3E}">
        <p14:creationId xmlns:p14="http://schemas.microsoft.com/office/powerpoint/2010/main" val="182066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B90B2B-147D-48F6-B88E-66E103E354ED}" type="datetimeFigureOut">
              <a:rPr lang="en-IN" smtClean="0"/>
              <a:t>16-10-2023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5F375C5-A73F-4A7C-9728-69D334344B6F}" type="slidenum">
              <a:rPr lang="en-IN" smtClean="0"/>
              <a:t>‹#›</a:t>
            </a:fld>
            <a:endParaRPr lang="en-IN"/>
          </a:p>
        </p:txBody>
      </p:sp>
    </p:spTree>
    <p:extLst>
      <p:ext uri="{BB962C8B-B14F-4D97-AF65-F5344CB8AC3E}">
        <p14:creationId xmlns:p14="http://schemas.microsoft.com/office/powerpoint/2010/main" val="2260135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94B90B2B-147D-48F6-B88E-66E103E354ED}" type="datetimeFigureOut">
              <a:rPr lang="en-IN" smtClean="0"/>
              <a:t>16-10-2023</a:t>
            </a:fld>
            <a:endParaRPr lang="en-IN"/>
          </a:p>
        </p:txBody>
      </p:sp>
      <p:sp>
        <p:nvSpPr>
          <p:cNvPr id="5" name="Footer Placeholder 4"/>
          <p:cNvSpPr>
            <a:spLocks noGrp="1"/>
          </p:cNvSpPr>
          <p:nvPr>
            <p:ph type="ftr" sz="quarter" idx="11"/>
          </p:nvPr>
        </p:nvSpPr>
        <p:spPr>
          <a:xfrm>
            <a:off x="804672" y="6227064"/>
            <a:ext cx="10588752" cy="320040"/>
          </a:xfrm>
        </p:spPr>
        <p:txBody>
          <a:bodyPr/>
          <a:lstStyle/>
          <a:p>
            <a:endParaRPr lang="en-IN"/>
          </a:p>
        </p:txBody>
      </p:sp>
      <p:sp>
        <p:nvSpPr>
          <p:cNvPr id="6" name="Slide Number Placeholder 5"/>
          <p:cNvSpPr>
            <a:spLocks noGrp="1"/>
          </p:cNvSpPr>
          <p:nvPr>
            <p:ph type="sldNum" sz="quarter" idx="12"/>
          </p:nvPr>
        </p:nvSpPr>
        <p:spPr>
          <a:xfrm>
            <a:off x="10469880" y="320040"/>
            <a:ext cx="914400" cy="320040"/>
          </a:xfrm>
        </p:spPr>
        <p:txBody>
          <a:bodyPr/>
          <a:lstStyle/>
          <a:p>
            <a:fld id="{65F375C5-A73F-4A7C-9728-69D334344B6F}" type="slidenum">
              <a:rPr lang="en-IN" smtClean="0"/>
              <a:t>‹#›</a:t>
            </a:fld>
            <a:endParaRPr lang="en-IN"/>
          </a:p>
        </p:txBody>
      </p:sp>
    </p:spTree>
    <p:extLst>
      <p:ext uri="{BB962C8B-B14F-4D97-AF65-F5344CB8AC3E}">
        <p14:creationId xmlns:p14="http://schemas.microsoft.com/office/powerpoint/2010/main" val="1944213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94B90B2B-147D-48F6-B88E-66E103E354ED}" type="datetimeFigureOut">
              <a:rPr lang="en-IN" smtClean="0"/>
              <a:t>16-10-2023</a:t>
            </a:fld>
            <a:endParaRPr lang="en-IN"/>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5F375C5-A73F-4A7C-9728-69D334344B6F}" type="slidenum">
              <a:rPr lang="en-IN" smtClean="0"/>
              <a:t>‹#›</a:t>
            </a:fld>
            <a:endParaRPr lang="en-IN"/>
          </a:p>
        </p:txBody>
      </p:sp>
    </p:spTree>
    <p:extLst>
      <p:ext uri="{BB962C8B-B14F-4D97-AF65-F5344CB8AC3E}">
        <p14:creationId xmlns:p14="http://schemas.microsoft.com/office/powerpoint/2010/main" val="390477695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theconstructor.org/construction/analysis-of-rates-for-civil-engineering-works/6488/"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theconstructor.org/surveying/electromagnetic-distance-measuring-instruments/6576/" TargetMode="External"/><Relationship Id="rId2" Type="http://schemas.openxmlformats.org/officeDocument/2006/relationships/hyperlink" Target="https://theconstructor.org/surveyin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theconstructor.org/surveying/special-surveying-instruments-uses/14738/"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jurovichsurveying.com.au/faq/what-is-a-total-station"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3474" y="1964267"/>
            <a:ext cx="10576651" cy="2421464"/>
          </a:xfrm>
        </p:spPr>
        <p:txBody>
          <a:bodyPr/>
          <a:lstStyle/>
          <a:p>
            <a:pPr algn="ctr"/>
            <a:r>
              <a:rPr lang="en-US" b="1" dirty="0">
                <a:latin typeface="Times New Roman" panose="02020603050405020304" pitchFamily="18" charset="0"/>
                <a:cs typeface="Times New Roman" panose="02020603050405020304" pitchFamily="18" charset="0"/>
              </a:rPr>
              <a:t>Modern Surveying Methods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36473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latin typeface="Times New Roman" panose="02020603050405020304" pitchFamily="18" charset="0"/>
                <a:cs typeface="Times New Roman" panose="02020603050405020304" pitchFamily="18" charset="0"/>
              </a:rPr>
              <a:t>Principle of EDM</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The EDM instrument sends out a modulated electromagnetic wave that travels through the air and is reflected back from the reflector at the target point. The instrument then measures the time it takes for the wave to travel from the instrument to the reflector and back again</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3233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Types of EDM</a:t>
            </a:r>
            <a:endParaRPr lang="en-IN" dirty="0"/>
          </a:p>
        </p:txBody>
      </p:sp>
      <p:sp>
        <p:nvSpPr>
          <p:cNvPr id="3" name="Content Placeholder 2"/>
          <p:cNvSpPr>
            <a:spLocks noGrp="1"/>
          </p:cNvSpPr>
          <p:nvPr>
            <p:ph idx="1"/>
          </p:nvPr>
        </p:nvSpPr>
        <p:spPr/>
        <p:txBody>
          <a:bodyPr/>
          <a:lstStyle/>
          <a:p>
            <a:r>
              <a:rPr lang="en-US" sz="2800" dirty="0">
                <a:latin typeface="Times New Roman" panose="02020603050405020304" pitchFamily="18" charset="0"/>
                <a:cs typeface="Times New Roman" panose="02020603050405020304" pitchFamily="18" charset="0"/>
              </a:rPr>
              <a:t>EDM instruments are classified based on the type of carrier wave </a:t>
            </a:r>
            <a:r>
              <a:rPr lang="en-US" sz="2800" dirty="0" smtClean="0">
                <a:latin typeface="Times New Roman" panose="02020603050405020304" pitchFamily="18" charset="0"/>
                <a:cs typeface="Times New Roman" panose="02020603050405020304" pitchFamily="18" charset="0"/>
              </a:rPr>
              <a:t>as </a:t>
            </a:r>
          </a:p>
          <a:p>
            <a:pPr marL="342900" indent="-342900">
              <a:buAutoNum type="arabicPeriod"/>
            </a:pPr>
            <a:r>
              <a:rPr lang="en-US" sz="2800" dirty="0" smtClean="0">
                <a:latin typeface="Times New Roman" panose="02020603050405020304" pitchFamily="18" charset="0"/>
                <a:cs typeface="Times New Roman" panose="02020603050405020304" pitchFamily="18" charset="0"/>
              </a:rPr>
              <a:t>Microwave instruments</a:t>
            </a:r>
          </a:p>
          <a:p>
            <a:pPr marL="342900" indent="-342900">
              <a:buAutoNum type="arabicPeriod"/>
            </a:pPr>
            <a:r>
              <a:rPr lang="en-US" sz="2800" dirty="0" smtClean="0">
                <a:latin typeface="Times New Roman" panose="02020603050405020304" pitchFamily="18" charset="0"/>
                <a:cs typeface="Times New Roman" panose="02020603050405020304" pitchFamily="18" charset="0"/>
              </a:rPr>
              <a:t>Infrared </a:t>
            </a:r>
            <a:r>
              <a:rPr lang="en-US" sz="2800" dirty="0">
                <a:latin typeface="Times New Roman" panose="02020603050405020304" pitchFamily="18" charset="0"/>
                <a:cs typeface="Times New Roman" panose="02020603050405020304" pitchFamily="18" charset="0"/>
              </a:rPr>
              <a:t>wave </a:t>
            </a:r>
            <a:r>
              <a:rPr lang="en-US" sz="2800" dirty="0" smtClean="0">
                <a:latin typeface="Times New Roman" panose="02020603050405020304" pitchFamily="18" charset="0"/>
                <a:cs typeface="Times New Roman" panose="02020603050405020304" pitchFamily="18" charset="0"/>
              </a:rPr>
              <a:t>instruments</a:t>
            </a:r>
          </a:p>
          <a:p>
            <a:pPr marL="342900" indent="-342900">
              <a:buAutoNum type="arabicPeriod"/>
            </a:pPr>
            <a:r>
              <a:rPr lang="en-US" sz="2800" dirty="0" smtClean="0">
                <a:latin typeface="Times New Roman" panose="02020603050405020304" pitchFamily="18" charset="0"/>
                <a:cs typeface="Times New Roman" panose="02020603050405020304" pitchFamily="18" charset="0"/>
              </a:rPr>
              <a:t>Light </a:t>
            </a:r>
            <a:r>
              <a:rPr lang="en-US" sz="2800" dirty="0">
                <a:latin typeface="Times New Roman" panose="02020603050405020304" pitchFamily="18" charset="0"/>
                <a:cs typeface="Times New Roman" panose="02020603050405020304" pitchFamily="18" charset="0"/>
              </a:rPr>
              <a:t>wave instruments.</a:t>
            </a:r>
          </a:p>
          <a:p>
            <a:pPr marL="0" indent="0">
              <a:buNone/>
            </a:pPr>
            <a:endParaRPr lang="en-IN" dirty="0"/>
          </a:p>
        </p:txBody>
      </p:sp>
    </p:spTree>
    <p:extLst>
      <p:ext uri="{BB962C8B-B14F-4D97-AF65-F5344CB8AC3E}">
        <p14:creationId xmlns:p14="http://schemas.microsoft.com/office/powerpoint/2010/main" val="16323508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These </a:t>
            </a:r>
            <a:r>
              <a:rPr lang="en-US" dirty="0">
                <a:latin typeface="Times New Roman" panose="02020603050405020304" pitchFamily="18" charset="0"/>
                <a:cs typeface="Times New Roman" panose="02020603050405020304" pitchFamily="18" charset="0"/>
              </a:rPr>
              <a:t>instruments make use of microwaves. Such instruments were invented as early as 1950 in South Africa by Dr. T.L. Wadley and named them as Tellurometers. The instrument needs only 12 to 24 V batteries. Hence they are light and highly portable. Tellurometers can be used in day as well as in night. The range of these instruments is up to 100 km. It consists of two identical units. One unit is used as master unit and the other as remote unit. Just by pressing a button, a master unit can be converted into a remote unit and a remote unit into a master unit. It needs two skilled persons to operate. A speech facility is provided to each operator to interact during measurements.</a:t>
            </a:r>
            <a:endParaRPr lang="en-IN" dirty="0">
              <a:latin typeface="Times New Roman" panose="02020603050405020304" pitchFamily="18" charset="0"/>
              <a:cs typeface="Times New Roman" panose="02020603050405020304" pitchFamily="18" charset="0"/>
            </a:endParaRPr>
          </a:p>
        </p:txBody>
      </p:sp>
      <p:sp>
        <p:nvSpPr>
          <p:cNvPr id="4" name="Title 3"/>
          <p:cNvSpPr>
            <a:spLocks noGrp="1"/>
          </p:cNvSpPr>
          <p:nvPr>
            <p:ph type="title"/>
          </p:nvPr>
        </p:nvSpPr>
        <p:spPr/>
        <p:txBody>
          <a:bodyPr/>
          <a:lstStyle/>
          <a:p>
            <a:r>
              <a:rPr lang="en-US" sz="3600" b="1" dirty="0">
                <a:latin typeface="Times New Roman" panose="02020603050405020304" pitchFamily="18" charset="0"/>
                <a:cs typeface="Times New Roman" panose="02020603050405020304" pitchFamily="18" charset="0"/>
              </a:rPr>
              <a:t>1. Microwave </a:t>
            </a:r>
            <a:r>
              <a:rPr lang="en-US" sz="3600" b="1" dirty="0" smtClean="0">
                <a:latin typeface="Times New Roman" panose="02020603050405020304" pitchFamily="18" charset="0"/>
                <a:cs typeface="Times New Roman" panose="02020603050405020304" pitchFamily="18" charset="0"/>
              </a:rPr>
              <a:t/>
            </a:r>
            <a:br>
              <a:rPr lang="en-US" sz="3600" b="1" dirty="0" smtClean="0">
                <a:latin typeface="Times New Roman" panose="02020603050405020304" pitchFamily="18" charset="0"/>
                <a:cs typeface="Times New Roman" panose="02020603050405020304" pitchFamily="18" charset="0"/>
              </a:rPr>
            </a:br>
            <a:r>
              <a:rPr lang="en-US" sz="3600" b="1" dirty="0" smtClean="0">
                <a:latin typeface="Times New Roman" panose="02020603050405020304" pitchFamily="18" charset="0"/>
                <a:cs typeface="Times New Roman" panose="02020603050405020304" pitchFamily="18" charset="0"/>
              </a:rPr>
              <a:t>Instruments</a:t>
            </a:r>
            <a:r>
              <a:rPr lang="en-US" b="1" dirty="0">
                <a:latin typeface="Times New Roman" panose="02020603050405020304" pitchFamily="18" charset="0"/>
                <a:cs typeface="Times New Roman" panose="02020603050405020304" pitchFamily="18" charset="0"/>
              </a:rPr>
              <a:t/>
            </a:r>
            <a:br>
              <a:rPr lang="en-US" b="1" dirty="0">
                <a:latin typeface="Times New Roman" panose="02020603050405020304" pitchFamily="18" charset="0"/>
                <a:cs typeface="Times New Roman" panose="02020603050405020304" pitchFamily="18" charset="0"/>
              </a:rPr>
            </a:br>
            <a:endParaRPr lang="en-IN" dirty="0"/>
          </a:p>
        </p:txBody>
      </p:sp>
    </p:spTree>
    <p:extLst>
      <p:ext uri="{BB962C8B-B14F-4D97-AF65-F5344CB8AC3E}">
        <p14:creationId xmlns:p14="http://schemas.microsoft.com/office/powerpoint/2010/main" val="507350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2.Infrared </a:t>
            </a:r>
            <a:r>
              <a:rPr lang="en-US" dirty="0">
                <a:latin typeface="Times New Roman" panose="02020603050405020304" pitchFamily="18" charset="0"/>
                <a:cs typeface="Times New Roman" panose="02020603050405020304" pitchFamily="18" charset="0"/>
              </a:rPr>
              <a:t>wave instruments</a:t>
            </a:r>
            <a:br>
              <a:rPr lang="en-US" dirty="0">
                <a:latin typeface="Times New Roman" panose="02020603050405020304" pitchFamily="18" charset="0"/>
                <a:cs typeface="Times New Roman" panose="02020603050405020304" pitchFamily="18" charset="0"/>
              </a:rPr>
            </a:br>
            <a:endParaRPr lang="en-IN" dirty="0"/>
          </a:p>
        </p:txBody>
      </p:sp>
      <p:sp>
        <p:nvSpPr>
          <p:cNvPr id="7" name="AutoShape 8" descr="Tellurometer - Wikipedia"/>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a:bodyPr>
          <a:lstStyle/>
          <a:p>
            <a:r>
              <a:rPr lang="en-US" sz="2400" dirty="0">
                <a:latin typeface="Times New Roman" panose="02020603050405020304" pitchFamily="18" charset="0"/>
                <a:cs typeface="Times New Roman" panose="02020603050405020304" pitchFamily="18" charset="0"/>
              </a:rPr>
              <a:t>In this instrument amplitude modulated infrared waves are used. Prism reflectors are used at the end of line to be measured. These instruments are light and economical and can be mounted on theodolite. With these instruments accuracy achieved is ± 10 mm. The range of these instruments is up to 3 km. These instruments are useful for most of the </a:t>
            </a:r>
            <a:r>
              <a:rPr lang="en-US" sz="2400" dirty="0">
                <a:latin typeface="Times New Roman" panose="02020603050405020304" pitchFamily="18" charset="0"/>
                <a:cs typeface="Times New Roman" panose="02020603050405020304" pitchFamily="18" charset="0"/>
                <a:hlinkClick r:id="rId2"/>
              </a:rPr>
              <a:t>civil engineering works</a:t>
            </a:r>
            <a:r>
              <a:rPr lang="en-US" sz="2400" dirty="0">
                <a:latin typeface="Times New Roman" panose="02020603050405020304" pitchFamily="18" charset="0"/>
                <a:cs typeface="Times New Roman" panose="02020603050405020304" pitchFamily="18" charset="0"/>
              </a:rPr>
              <a:t>. These instruments are available in the trade names DISTOMAT DI 1000 and DISTOMAT DI 55.</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0906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3.Light </a:t>
            </a:r>
            <a:r>
              <a:rPr lang="en-US" dirty="0">
                <a:latin typeface="Times New Roman" panose="02020603050405020304" pitchFamily="18" charset="0"/>
                <a:cs typeface="Times New Roman" panose="02020603050405020304" pitchFamily="18" charset="0"/>
              </a:rPr>
              <a:t>wave instruments.</a:t>
            </a:r>
            <a:br>
              <a:rPr lang="en-US" dirty="0">
                <a:latin typeface="Times New Roman" panose="02020603050405020304" pitchFamily="18" charset="0"/>
                <a:cs typeface="Times New Roman" panose="02020603050405020304" pitchFamily="18" charset="0"/>
              </a:rPr>
            </a:br>
            <a:endParaRPr lang="en-IN" dirty="0"/>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These instruments rely on propagation of modulated light waves. This type of instrument was first developed in Sweden and was named as </a:t>
            </a:r>
            <a:r>
              <a:rPr lang="en-US" sz="2400" dirty="0" err="1" smtClean="0">
                <a:latin typeface="Times New Roman" panose="02020603050405020304" pitchFamily="18" charset="0"/>
                <a:cs typeface="Times New Roman" panose="02020603050405020304" pitchFamily="18" charset="0"/>
              </a:rPr>
              <a:t>Geodimeter</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During night its range is up to 2.5 km while in day its range is up to 3 km. Accuracy of these instruments varies from 0.5 mm to 5 mm/km distance. These instruments are also very useful for civil engineering projects.</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7766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Total station </a:t>
            </a:r>
            <a:endParaRPr lang="en-IN" dirty="0"/>
          </a:p>
        </p:txBody>
      </p:sp>
      <p:sp>
        <p:nvSpPr>
          <p:cNvPr id="3" name="Content Placeholder 2"/>
          <p:cNvSpPr>
            <a:spLocks noGrp="1"/>
          </p:cNvSpPr>
          <p:nvPr>
            <p:ph idx="1"/>
          </p:nvPr>
        </p:nvSpPr>
        <p:spPr/>
        <p:txBody>
          <a:bodyPr>
            <a:normAutofit/>
          </a:bodyPr>
          <a:lstStyle/>
          <a:p>
            <a:r>
              <a:rPr lang="en-US" sz="2000" b="1" dirty="0">
                <a:latin typeface="Times New Roman" panose="02020603050405020304" pitchFamily="18" charset="0"/>
                <a:cs typeface="Times New Roman" panose="02020603050405020304" pitchFamily="18" charset="0"/>
              </a:rPr>
              <a:t>Total station</a:t>
            </a:r>
            <a:r>
              <a:rPr lang="en-US" sz="2000" dirty="0">
                <a:latin typeface="Times New Roman" panose="02020603050405020304" pitchFamily="18" charset="0"/>
                <a:cs typeface="Times New Roman" panose="02020603050405020304" pitchFamily="18" charset="0"/>
              </a:rPr>
              <a:t> is a </a:t>
            </a:r>
            <a:r>
              <a:rPr lang="en-US" sz="2000" dirty="0">
                <a:latin typeface="Times New Roman" panose="02020603050405020304" pitchFamily="18" charset="0"/>
                <a:cs typeface="Times New Roman" panose="02020603050405020304" pitchFamily="18" charset="0"/>
                <a:hlinkClick r:id="rId2"/>
              </a:rPr>
              <a:t>surveying </a:t>
            </a:r>
            <a:r>
              <a:rPr lang="en-US" sz="2000" dirty="0">
                <a:latin typeface="Times New Roman" panose="02020603050405020304" pitchFamily="18" charset="0"/>
                <a:cs typeface="Times New Roman" panose="02020603050405020304" pitchFamily="18" charset="0"/>
              </a:rPr>
              <a:t>equipment combination of </a:t>
            </a:r>
            <a:r>
              <a:rPr lang="en-US" sz="2000" b="1" dirty="0">
                <a:latin typeface="Times New Roman" panose="02020603050405020304" pitchFamily="18" charset="0"/>
                <a:cs typeface="Times New Roman" panose="02020603050405020304" pitchFamily="18" charset="0"/>
                <a:hlinkClick r:id="rId3" tooltip="Electromagnetic Distance Measuring Instrument"/>
              </a:rPr>
              <a:t>Electromagnetic Distance Measuring Instrument</a:t>
            </a:r>
            <a:r>
              <a:rPr lang="en-US" sz="2000" dirty="0">
                <a:latin typeface="Times New Roman" panose="02020603050405020304" pitchFamily="18" charset="0"/>
                <a:cs typeface="Times New Roman" panose="02020603050405020304" pitchFamily="18" charset="0"/>
              </a:rPr>
              <a:t> and electronic theodolite. It is also integrated with microprocessor, electronic data collector and storage system. The instrument can be used to measure horizontal and vertical angles as well as sloping distance of object to the instrument</a:t>
            </a:r>
            <a:r>
              <a:rPr lang="en-US" sz="2000" dirty="0" smtClean="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Electronic </a:t>
            </a:r>
            <a:r>
              <a:rPr lang="en-US" sz="2000" dirty="0">
                <a:latin typeface="Times New Roman" panose="02020603050405020304" pitchFamily="18" charset="0"/>
                <a:cs typeface="Times New Roman" panose="02020603050405020304" pitchFamily="18" charset="0"/>
              </a:rPr>
              <a:t>distance measuring (EDM) instrument is a major part of total station. Its range varies from 2.8 km to 4.2 km. The accuracy of measurement varies from 5 mm to 10 mm per km measurement. They are used with automatic target recognizer. The distance measured is always sloping distance from instrument to the object.</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6368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Advantages of total station</a:t>
            </a:r>
            <a:endParaRPr lang="en-IN" dirty="0"/>
          </a:p>
        </p:txBody>
      </p:sp>
      <p:sp>
        <p:nvSpPr>
          <p:cNvPr id="6" name="AutoShape 6" descr="TOTAL STATION WORKSHOP - SRM Ramapuram | SRMIST Ramapuram"/>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US" dirty="0">
                <a:latin typeface="Times New Roman" panose="02020603050405020304" pitchFamily="18" charset="0"/>
                <a:cs typeface="Times New Roman" panose="02020603050405020304" pitchFamily="18" charset="0"/>
              </a:rPr>
              <a:t>The following are some of the </a:t>
            </a:r>
            <a:r>
              <a:rPr lang="en-US" b="1" dirty="0">
                <a:latin typeface="Times New Roman" panose="02020603050405020304" pitchFamily="18" charset="0"/>
                <a:cs typeface="Times New Roman" panose="02020603050405020304" pitchFamily="18" charset="0"/>
              </a:rPr>
              <a:t>major advantages of using total station</a:t>
            </a:r>
            <a:r>
              <a:rPr lang="en-US" dirty="0">
                <a:latin typeface="Times New Roman" panose="02020603050405020304" pitchFamily="18" charset="0"/>
                <a:cs typeface="Times New Roman" panose="02020603050405020304" pitchFamily="18" charset="0"/>
              </a:rPr>
              <a:t> over the conventional </a:t>
            </a:r>
            <a:r>
              <a:rPr lang="en-US" dirty="0">
                <a:latin typeface="Times New Roman" panose="02020603050405020304" pitchFamily="18" charset="0"/>
                <a:cs typeface="Times New Roman" panose="02020603050405020304" pitchFamily="18" charset="0"/>
                <a:hlinkClick r:id="rId2"/>
              </a:rPr>
              <a:t>surveying </a:t>
            </a:r>
            <a:r>
              <a:rPr lang="en-US" dirty="0" err="1">
                <a:latin typeface="Times New Roman" panose="02020603050405020304" pitchFamily="18" charset="0"/>
                <a:cs typeface="Times New Roman" panose="02020603050405020304" pitchFamily="18" charset="0"/>
                <a:hlinkClick r:id="rId2"/>
              </a:rPr>
              <a:t>instruments</a:t>
            </a:r>
            <a:r>
              <a:rPr lang="en-US" dirty="0" err="1">
                <a:latin typeface="Times New Roman" panose="02020603050405020304" pitchFamily="18" charset="0"/>
                <a:cs typeface="Times New Roman" panose="02020603050405020304" pitchFamily="18" charset="0"/>
              </a:rPr>
              <a:t>:Field</a:t>
            </a:r>
            <a:r>
              <a:rPr lang="en-US" dirty="0">
                <a:latin typeface="Times New Roman" panose="02020603050405020304" pitchFamily="18" charset="0"/>
                <a:cs typeface="Times New Roman" panose="02020603050405020304" pitchFamily="18" charset="0"/>
              </a:rPr>
              <a:t> work is carried out very fast.</a:t>
            </a:r>
          </a:p>
          <a:p>
            <a:r>
              <a:rPr lang="en-US" dirty="0">
                <a:latin typeface="Times New Roman" panose="02020603050405020304" pitchFamily="18" charset="0"/>
                <a:cs typeface="Times New Roman" panose="02020603050405020304" pitchFamily="18" charset="0"/>
              </a:rPr>
              <a:t>Accuracy of measurement is high.</a:t>
            </a:r>
          </a:p>
          <a:p>
            <a:r>
              <a:rPr lang="en-US" dirty="0">
                <a:latin typeface="Times New Roman" panose="02020603050405020304" pitchFamily="18" charset="0"/>
                <a:cs typeface="Times New Roman" panose="02020603050405020304" pitchFamily="18" charset="0"/>
              </a:rPr>
              <a:t>Manual errors involved in reading and recording are eliminated.</a:t>
            </a:r>
          </a:p>
          <a:p>
            <a:r>
              <a:rPr lang="en-US" dirty="0">
                <a:latin typeface="Times New Roman" panose="02020603050405020304" pitchFamily="18" charset="0"/>
                <a:cs typeface="Times New Roman" panose="02020603050405020304" pitchFamily="18" charset="0"/>
              </a:rPr>
              <a:t>Calculation of coordinates is very fast and accurate. Even corrections for temperature and pressure are automatically made.</a:t>
            </a:r>
          </a:p>
          <a:p>
            <a:r>
              <a:rPr lang="en-US" dirty="0">
                <a:latin typeface="Times New Roman" panose="02020603050405020304" pitchFamily="18" charset="0"/>
                <a:cs typeface="Times New Roman" panose="02020603050405020304" pitchFamily="18" charset="0"/>
              </a:rPr>
              <a:t>Computers can be employed for map making and plotting contour and cross-sections. Contour intervals and scales can be changed in no time.</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6529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Applications of total station</a:t>
            </a:r>
            <a:endParaRPr lang="en-IN" dirty="0"/>
          </a:p>
        </p:txBody>
      </p:sp>
      <p:sp>
        <p:nvSpPr>
          <p:cNvPr id="3" name="Content Placeholder 2"/>
          <p:cNvSpPr>
            <a:spLocks noGrp="1"/>
          </p:cNvSpPr>
          <p:nvPr>
            <p:ph idx="1"/>
          </p:nvPr>
        </p:nvSpPr>
        <p:spPr/>
        <p:txBody>
          <a:bodyPr>
            <a:normAutofit/>
          </a:bodyPr>
          <a:lstStyle/>
          <a:p>
            <a:pPr fontAlgn="t"/>
            <a:r>
              <a:rPr lang="en-US" sz="2000" dirty="0">
                <a:latin typeface="Times New Roman" panose="02020603050405020304" pitchFamily="18" charset="0"/>
                <a:cs typeface="Times New Roman" panose="02020603050405020304" pitchFamily="18" charset="0"/>
              </a:rPr>
              <a:t>There are many other facilities available,</a:t>
            </a:r>
            <a:r>
              <a:rPr lang="en-US" sz="2000" b="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 total station can be used for the following purposes.</a:t>
            </a:r>
          </a:p>
          <a:p>
            <a:pPr fontAlgn="t"/>
            <a:r>
              <a:rPr lang="en-US" sz="2000" dirty="0">
                <a:latin typeface="Times New Roman" panose="02020603050405020304" pitchFamily="18" charset="0"/>
                <a:cs typeface="Times New Roman" panose="02020603050405020304" pitchFamily="18" charset="0"/>
              </a:rPr>
              <a:t>Detail survey i.e., data collection.</a:t>
            </a:r>
          </a:p>
          <a:p>
            <a:pPr fontAlgn="t"/>
            <a:r>
              <a:rPr lang="en-US" sz="2000" dirty="0">
                <a:latin typeface="Times New Roman" panose="02020603050405020304" pitchFamily="18" charset="0"/>
                <a:cs typeface="Times New Roman" panose="02020603050405020304" pitchFamily="18" charset="0"/>
              </a:rPr>
              <a:t>Control Survey (Traverse).</a:t>
            </a:r>
          </a:p>
          <a:p>
            <a:pPr fontAlgn="t"/>
            <a:r>
              <a:rPr lang="en-US" sz="2000" dirty="0">
                <a:latin typeface="Times New Roman" panose="02020603050405020304" pitchFamily="18" charset="0"/>
                <a:cs typeface="Times New Roman" panose="02020603050405020304" pitchFamily="18" charset="0"/>
              </a:rPr>
              <a:t>Height measurement (Remove elevation measurement- REM).</a:t>
            </a:r>
          </a:p>
          <a:p>
            <a:pPr fontAlgn="t"/>
            <a:r>
              <a:rPr lang="en-US" sz="2000" dirty="0">
                <a:latin typeface="Times New Roman" panose="02020603050405020304" pitchFamily="18" charset="0"/>
                <a:cs typeface="Times New Roman" panose="02020603050405020304" pitchFamily="18" charset="0"/>
              </a:rPr>
              <a:t>Fixing of missing pillars (or) Setting out (or) Stake out.</a:t>
            </a:r>
          </a:p>
          <a:p>
            <a:pPr fontAlgn="t"/>
            <a:r>
              <a:rPr lang="en-US" sz="2000" dirty="0">
                <a:latin typeface="Times New Roman" panose="02020603050405020304" pitchFamily="18" charset="0"/>
                <a:cs typeface="Times New Roman" panose="02020603050405020304" pitchFamily="18" charset="0"/>
              </a:rPr>
              <a:t>Resection.</a:t>
            </a:r>
          </a:p>
          <a:p>
            <a:pPr fontAlgn="t"/>
            <a:r>
              <a:rPr lang="en-US" sz="2000" dirty="0">
                <a:latin typeface="Times New Roman" panose="02020603050405020304" pitchFamily="18" charset="0"/>
                <a:cs typeface="Times New Roman" panose="02020603050405020304" pitchFamily="18" charset="0"/>
              </a:rPr>
              <a:t>Area calculations, etc.</a:t>
            </a:r>
          </a:p>
          <a:p>
            <a:pPr fontAlgn="t"/>
            <a:r>
              <a:rPr lang="en-US" sz="2000" dirty="0">
                <a:latin typeface="Times New Roman" panose="02020603050405020304" pitchFamily="18" charset="0"/>
                <a:cs typeface="Times New Roman" panose="02020603050405020304" pitchFamily="18" charset="0"/>
              </a:rPr>
              <a:t>Remote distance measurement (RDM) or Missing line measurement (MLM).</a:t>
            </a:r>
          </a:p>
        </p:txBody>
      </p:sp>
    </p:spTree>
    <p:extLst>
      <p:ext uri="{BB962C8B-B14F-4D97-AF65-F5344CB8AC3E}">
        <p14:creationId xmlns:p14="http://schemas.microsoft.com/office/powerpoint/2010/main" val="204859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Introduction to GPS</a:t>
            </a:r>
            <a:endParaRPr lang="en-IN" dirty="0"/>
          </a:p>
        </p:txBody>
      </p:sp>
      <p:sp>
        <p:nvSpPr>
          <p:cNvPr id="3" name="Content Placeholder 2"/>
          <p:cNvSpPr>
            <a:spLocks noGrp="1"/>
          </p:cNvSpPr>
          <p:nvPr>
            <p:ph idx="1"/>
          </p:nvPr>
        </p:nvSpPr>
        <p:spPr/>
        <p:txBody>
          <a:bodyPr>
            <a:normAutofit lnSpcReduction="10000"/>
          </a:bodyPr>
          <a:lstStyle/>
          <a:p>
            <a:r>
              <a:rPr lang="en-US" b="1" cap="all" dirty="0">
                <a:latin typeface="Times New Roman" panose="02020603050405020304" pitchFamily="18" charset="0"/>
                <a:cs typeface="Times New Roman" panose="02020603050405020304" pitchFamily="18" charset="0"/>
              </a:rPr>
              <a:t>WHAT IS GPS?</a:t>
            </a:r>
          </a:p>
          <a:p>
            <a:r>
              <a:rPr lang="en-US" dirty="0">
                <a:latin typeface="Times New Roman" panose="02020603050405020304" pitchFamily="18" charset="0"/>
                <a:cs typeface="Times New Roman" panose="02020603050405020304" pitchFamily="18" charset="0"/>
              </a:rPr>
              <a:t>GPS stands for Global Positioning System. It is a highly accurate navigation system using signals from satellites to determine a location on the Earth’s surface, irrespective of weather conditions.</a:t>
            </a:r>
          </a:p>
          <a:p>
            <a:r>
              <a:rPr lang="en-US" dirty="0">
                <a:latin typeface="Times New Roman" panose="02020603050405020304" pitchFamily="18" charset="0"/>
                <a:cs typeface="Times New Roman" panose="02020603050405020304" pitchFamily="18" charset="0"/>
              </a:rPr>
              <a:t>It is dependent on satellites high above the Earth which transmit signals containing the time and location of the satellite. Any ground-based receiver which receives signals from four or more GPS satellites can use navigation equations to calculate its location on the Earth’s surface. Constant signaling can then update speed and direction information for moving receivers.</a:t>
            </a:r>
          </a:p>
          <a:p>
            <a:r>
              <a:rPr lang="en-US" dirty="0">
                <a:latin typeface="Times New Roman" panose="02020603050405020304" pitchFamily="18" charset="0"/>
                <a:cs typeface="Times New Roman" panose="02020603050405020304" pitchFamily="18" charset="0"/>
              </a:rPr>
              <a:t>GPS was originally developed for military use but since the 1990s has been open for civilian use and is now used in such common applications as mobile phones, car navigation systems, and of course surveying and mapping</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7249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How is GPS used in surveying</a:t>
            </a:r>
            <a:endParaRPr lang="en-IN" dirty="0"/>
          </a:p>
        </p:txBody>
      </p:sp>
      <p:sp>
        <p:nvSpPr>
          <p:cNvPr id="3" name="Content Placeholder 2"/>
          <p:cNvSpPr>
            <a:spLocks noGrp="1"/>
          </p:cNvSpPr>
          <p:nvPr>
            <p:ph idx="1"/>
          </p:nvPr>
        </p:nvSpPr>
        <p:spPr/>
        <p:txBody>
          <a:bodyPr>
            <a:noAutofit/>
          </a:bodyPr>
          <a:lstStyle/>
          <a:p>
            <a:r>
              <a:rPr lang="en-US" dirty="0">
                <a:latin typeface="Times New Roman" panose="02020603050405020304" pitchFamily="18" charset="0"/>
                <a:cs typeface="Times New Roman" panose="02020603050405020304" pitchFamily="18" charset="0"/>
              </a:rPr>
              <a:t>Surveying and mapping was one of the first commercial adaptations of GPS, as it provides a latitude and longitude position directly without the need to measure angles and distances between points.</a:t>
            </a:r>
          </a:p>
          <a:p>
            <a:r>
              <a:rPr lang="en-US" dirty="0">
                <a:latin typeface="Times New Roman" panose="02020603050405020304" pitchFamily="18" charset="0"/>
                <a:cs typeface="Times New Roman" panose="02020603050405020304" pitchFamily="18" charset="0"/>
              </a:rPr>
              <a:t>However, it hasn’t entirely replaced surveying field instruments such as the theodolite, Electronic Distance Meter, or the more modern </a:t>
            </a:r>
            <a:r>
              <a:rPr lang="en-US" dirty="0">
                <a:latin typeface="Times New Roman" panose="02020603050405020304" pitchFamily="18" charset="0"/>
                <a:cs typeface="Times New Roman" panose="02020603050405020304" pitchFamily="18" charset="0"/>
                <a:hlinkClick r:id="rId2"/>
              </a:rPr>
              <a:t>Total Station</a:t>
            </a:r>
            <a:r>
              <a:rPr lang="en-US" dirty="0">
                <a:latin typeface="Times New Roman" panose="02020603050405020304" pitchFamily="18" charset="0"/>
                <a:cs typeface="Times New Roman" panose="02020603050405020304" pitchFamily="18" charset="0"/>
              </a:rPr>
              <a:t>, due to the cost of the technology and the need for GPS to be able to ‘see’ the satellites therefore restricting its use near trees and tall buildings.</a:t>
            </a:r>
          </a:p>
          <a:p>
            <a:r>
              <a:rPr lang="en-US" dirty="0">
                <a:latin typeface="Times New Roman" panose="02020603050405020304" pitchFamily="18" charset="0"/>
                <a:cs typeface="Times New Roman" panose="02020603050405020304" pitchFamily="18" charset="0"/>
              </a:rPr>
              <a:t>In practice, GPS technology is often incorporated into a Total Station to produce complete survey data. Receivers used for base line measurements are generally more complex and expensive than those in common use, requiring a high quality antenna.</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8118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val="3954910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val="2220360691"/>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docProps/app.xml><?xml version="1.0" encoding="utf-8"?>
<Properties xmlns="http://schemas.openxmlformats.org/officeDocument/2006/extended-properties" xmlns:vt="http://schemas.openxmlformats.org/officeDocument/2006/docPropsVTypes">
  <Template>TM03457444[[fn=Basis]]</Template>
  <TotalTime>83</TotalTime>
  <Words>952</Words>
  <Application>Microsoft Office PowerPoint</Application>
  <PresentationFormat>Widescreen</PresentationFormat>
  <Paragraphs>41</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Calibri Light</vt:lpstr>
      <vt:lpstr>Rockwell</vt:lpstr>
      <vt:lpstr>Times New Roman</vt:lpstr>
      <vt:lpstr>Wingdings</vt:lpstr>
      <vt:lpstr>Atlas</vt:lpstr>
      <vt:lpstr>Modern Surveying Methods</vt:lpstr>
      <vt:lpstr>Principle of EDM</vt:lpstr>
      <vt:lpstr>Types of EDM</vt:lpstr>
      <vt:lpstr>1. Microwave  Instruments </vt:lpstr>
      <vt:lpstr>2.Infrared wave instruments </vt:lpstr>
      <vt:lpstr>3.Light wave instruments. </vt:lpstr>
      <vt:lpstr>Total station </vt:lpstr>
      <vt:lpstr>Advantages of total station</vt:lpstr>
      <vt:lpstr>Applications of total station</vt:lpstr>
      <vt:lpstr>Introduction to GPS</vt:lpstr>
      <vt:lpstr>How is GPS used in surveying</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 Surveying Methods</dc:title>
  <dc:creator>SANE ANKARAO</dc:creator>
  <cp:lastModifiedBy>SANE ANKARAO</cp:lastModifiedBy>
  <cp:revision>7</cp:revision>
  <dcterms:created xsi:type="dcterms:W3CDTF">2023-10-16T04:56:24Z</dcterms:created>
  <dcterms:modified xsi:type="dcterms:W3CDTF">2023-10-16T06:22:03Z</dcterms:modified>
</cp:coreProperties>
</file>