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E4D60B-3C75-4AE1-A9A6-E98E741A6E58}" type="datetimeFigureOut">
              <a:rPr lang="en-IN" smtClean="0"/>
              <a:t>20-11-2024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92DC74-6B96-4551-A136-9043FB9A00AF}"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323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E4D60B-3C75-4AE1-A9A6-E98E741A6E58}" type="datetimeFigureOut">
              <a:rPr lang="en-IN" smtClean="0"/>
              <a:t>20-11-2024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3371880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E4D60B-3C75-4AE1-A9A6-E98E741A6E58}" type="datetimeFigureOut">
              <a:rPr lang="en-IN" smtClean="0"/>
              <a:t>20-11-2024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92DC74-6B96-4551-A136-9043FB9A00AF}"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6287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E4D60B-3C75-4AE1-A9A6-E98E741A6E58}" type="datetimeFigureOut">
              <a:rPr lang="en-IN" smtClean="0"/>
              <a:t>20-11-2024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1155098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E4D60B-3C75-4AE1-A9A6-E98E741A6E58}" type="datetimeFigureOut">
              <a:rPr lang="en-IN" smtClean="0"/>
              <a:t>20-11-2024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167763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E4D60B-3C75-4AE1-A9A6-E98E741A6E58}" type="datetimeFigureOut">
              <a:rPr lang="en-IN" smtClean="0"/>
              <a:t>20-11-2024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2517156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FE4D60B-3C75-4AE1-A9A6-E98E741A6E58}" type="datetimeFigureOut">
              <a:rPr lang="en-IN" smtClean="0"/>
              <a:t>20-11-2024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2643010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FE4D60B-3C75-4AE1-A9A6-E98E741A6E58}" type="datetimeFigureOut">
              <a:rPr lang="en-IN" smtClean="0"/>
              <a:t>20-11-2024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C92DC74-6B96-4551-A136-9043FB9A00AF}" type="slidenum">
              <a:rPr lang="en-IN" smtClean="0"/>
              <a:t>‹#›</a:t>
            </a:fld>
            <a:endParaRPr lang="en-IN"/>
          </a:p>
        </p:txBody>
      </p:sp>
    </p:spTree>
    <p:extLst>
      <p:ext uri="{BB962C8B-B14F-4D97-AF65-F5344CB8AC3E}">
        <p14:creationId xmlns:p14="http://schemas.microsoft.com/office/powerpoint/2010/main" val="95524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E4D60B-3C75-4AE1-A9A6-E98E741A6E58}" type="datetimeFigureOut">
              <a:rPr lang="en-IN" smtClean="0"/>
              <a:t>20-11-2024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3795376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E4D60B-3C75-4AE1-A9A6-E98E741A6E58}" type="datetimeFigureOut">
              <a:rPr lang="en-IN" smtClean="0"/>
              <a:t>20-11-2024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1875100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E4D60B-3C75-4AE1-A9A6-E98E741A6E58}" type="datetimeFigureOut">
              <a:rPr lang="en-IN" smtClean="0"/>
              <a:t>20-11-2024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92DC74-6B96-4551-A136-9043FB9A00AF}" type="slidenum">
              <a:rPr lang="en-IN" smtClean="0"/>
              <a:t>‹#›</a:t>
            </a:fld>
            <a:endParaRPr lang="en-IN"/>
          </a:p>
        </p:txBody>
      </p:sp>
    </p:spTree>
    <p:extLst>
      <p:ext uri="{BB962C8B-B14F-4D97-AF65-F5344CB8AC3E}">
        <p14:creationId xmlns:p14="http://schemas.microsoft.com/office/powerpoint/2010/main" val="1917606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FE4D60B-3C75-4AE1-A9A6-E98E741A6E58}" type="datetimeFigureOut">
              <a:rPr lang="en-IN" smtClean="0"/>
              <a:t>20-11-2024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C92DC74-6B96-4551-A136-9043FB9A00AF}"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38496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5819A-211B-0323-7441-D9BA7825FF52}"/>
              </a:ext>
            </a:extLst>
          </p:cNvPr>
          <p:cNvSpPr>
            <a:spLocks noGrp="1"/>
          </p:cNvSpPr>
          <p:nvPr>
            <p:ph type="ctrTitle"/>
          </p:nvPr>
        </p:nvSpPr>
        <p:spPr/>
        <p:txBody>
          <a:bodyPr/>
          <a:lstStyle/>
          <a:p>
            <a:r>
              <a:rPr lang="en-IN" dirty="0"/>
              <a:t>Crypto currency </a:t>
            </a:r>
          </a:p>
        </p:txBody>
      </p:sp>
    </p:spTree>
    <p:extLst>
      <p:ext uri="{BB962C8B-B14F-4D97-AF65-F5344CB8AC3E}">
        <p14:creationId xmlns:p14="http://schemas.microsoft.com/office/powerpoint/2010/main" val="2106559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2F74A-6682-4C3A-A9EF-85D97E397A4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6F932E0-1B08-BE37-425F-5223A4425551}"/>
              </a:ext>
            </a:extLst>
          </p:cNvPr>
          <p:cNvSpPr>
            <a:spLocks noGrp="1"/>
          </p:cNvSpPr>
          <p:nvPr>
            <p:ph idx="1"/>
          </p:nvPr>
        </p:nvSpPr>
        <p:spPr/>
        <p:txBody>
          <a:bodyPr/>
          <a:lstStyle/>
          <a:p>
            <a:r>
              <a:rPr lang="en-US" b="0" i="0" dirty="0">
                <a:solidFill>
                  <a:srgbClr val="44475B"/>
                </a:solidFill>
                <a:effectLst/>
                <a:latin typeface="GrowwSans"/>
              </a:rPr>
              <a:t>A cryptocurrency is a virtual or digital currency that can be used to buy goods and services; which implies there’s no physical coin or bill used and all the transactions take place online. It used an online ledger with strong cryptography to ensure that online transactions are completely secure. Here, we have included all the details pertaining to cryptocurrency such as types, how it works, uses, how to buy and store it.</a:t>
            </a:r>
            <a:endParaRPr lang="en-IN" dirty="0"/>
          </a:p>
        </p:txBody>
      </p:sp>
    </p:spTree>
    <p:extLst>
      <p:ext uri="{BB962C8B-B14F-4D97-AF65-F5344CB8AC3E}">
        <p14:creationId xmlns:p14="http://schemas.microsoft.com/office/powerpoint/2010/main" val="3665212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60D9-17F1-8663-F635-D9494DE611B0}"/>
              </a:ext>
            </a:extLst>
          </p:cNvPr>
          <p:cNvSpPr>
            <a:spLocks noGrp="1"/>
          </p:cNvSpPr>
          <p:nvPr>
            <p:ph type="title"/>
          </p:nvPr>
        </p:nvSpPr>
        <p:spPr/>
        <p:txBody>
          <a:bodyPr/>
          <a:lstStyle/>
          <a:p>
            <a:r>
              <a:rPr lang="en-IN" b="0" i="0" dirty="0">
                <a:solidFill>
                  <a:srgbClr val="44475B"/>
                </a:solidFill>
                <a:effectLst/>
                <a:latin typeface="GrowwSans"/>
              </a:rPr>
              <a:t>What is Cryptocurrency?</a:t>
            </a:r>
            <a:br>
              <a:rPr lang="en-IN" b="0" i="0" dirty="0">
                <a:solidFill>
                  <a:srgbClr val="44475B"/>
                </a:solidFill>
                <a:effectLst/>
                <a:latin typeface="GrowwSans"/>
              </a:rPr>
            </a:br>
            <a:endParaRPr lang="en-IN" dirty="0"/>
          </a:p>
        </p:txBody>
      </p:sp>
      <p:sp>
        <p:nvSpPr>
          <p:cNvPr id="3" name="Content Placeholder 2">
            <a:extLst>
              <a:ext uri="{FF2B5EF4-FFF2-40B4-BE49-F238E27FC236}">
                <a16:creationId xmlns:a16="http://schemas.microsoft.com/office/drawing/2014/main" id="{CE348F1C-8902-F35D-1DFC-9E19911944CC}"/>
              </a:ext>
            </a:extLst>
          </p:cNvPr>
          <p:cNvSpPr>
            <a:spLocks noGrp="1"/>
          </p:cNvSpPr>
          <p:nvPr>
            <p:ph idx="1"/>
          </p:nvPr>
        </p:nvSpPr>
        <p:spPr/>
        <p:txBody>
          <a:bodyPr/>
          <a:lstStyle/>
          <a:p>
            <a:pPr algn="l">
              <a:lnSpc>
                <a:spcPts val="1950"/>
              </a:lnSpc>
              <a:spcAft>
                <a:spcPts val="1950"/>
              </a:spcAft>
            </a:pPr>
            <a:r>
              <a:rPr lang="en-US" b="0" i="0" dirty="0">
                <a:solidFill>
                  <a:srgbClr val="44475B"/>
                </a:solidFill>
                <a:effectLst/>
                <a:latin typeface="GrowwSans"/>
              </a:rPr>
              <a:t>It is a purely virtual line of currency that runs on the system of cryptography. It functions as a decentralized medium of exchange where cryptography is used to verify and facilitate each transaction. Cryptography also underlines the creation of units of different cryptocurrencies. </a:t>
            </a:r>
          </a:p>
          <a:p>
            <a:pPr algn="l">
              <a:lnSpc>
                <a:spcPts val="1950"/>
              </a:lnSpc>
              <a:spcAft>
                <a:spcPts val="1950"/>
              </a:spcAft>
            </a:pPr>
            <a:r>
              <a:rPr lang="en-US" b="0" i="0" dirty="0">
                <a:solidFill>
                  <a:srgbClr val="44475B"/>
                </a:solidFill>
                <a:effectLst/>
                <a:latin typeface="GrowwSans"/>
              </a:rPr>
              <a:t>This mode of exchange primarily runs on the blockchain technology – that which lends cryptocurrencies decentralized status. It is a shared public ledger that contains all the transactions that have ever taken place within a network. Therefore, everyone on the network can see each transaction that takes place and also view others balances.</a:t>
            </a:r>
          </a:p>
          <a:p>
            <a:endParaRPr lang="en-IN" dirty="0"/>
          </a:p>
        </p:txBody>
      </p:sp>
    </p:spTree>
    <p:extLst>
      <p:ext uri="{BB962C8B-B14F-4D97-AF65-F5344CB8AC3E}">
        <p14:creationId xmlns:p14="http://schemas.microsoft.com/office/powerpoint/2010/main" val="321204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8FD26-2109-5A37-0E43-316B603560A7}"/>
              </a:ext>
            </a:extLst>
          </p:cNvPr>
          <p:cNvSpPr>
            <a:spLocks noGrp="1"/>
          </p:cNvSpPr>
          <p:nvPr>
            <p:ph type="title"/>
          </p:nvPr>
        </p:nvSpPr>
        <p:spPr/>
        <p:txBody>
          <a:bodyPr>
            <a:normAutofit fontScale="90000"/>
          </a:bodyPr>
          <a:lstStyle/>
          <a:p>
            <a:r>
              <a:rPr lang="en-US" b="0" i="0" dirty="0">
                <a:solidFill>
                  <a:srgbClr val="44475B"/>
                </a:solidFill>
                <a:effectLst/>
                <a:latin typeface="GrowwSans"/>
              </a:rPr>
              <a:t>How was the Idea of Cryptocurrency Conceived?</a:t>
            </a:r>
            <a:br>
              <a:rPr lang="en-US" b="0" i="0" dirty="0">
                <a:solidFill>
                  <a:srgbClr val="44475B"/>
                </a:solidFill>
                <a:effectLst/>
                <a:latin typeface="GrowwSans"/>
              </a:rPr>
            </a:br>
            <a:endParaRPr lang="en-IN" dirty="0"/>
          </a:p>
        </p:txBody>
      </p:sp>
      <p:sp>
        <p:nvSpPr>
          <p:cNvPr id="3" name="Content Placeholder 2">
            <a:extLst>
              <a:ext uri="{FF2B5EF4-FFF2-40B4-BE49-F238E27FC236}">
                <a16:creationId xmlns:a16="http://schemas.microsoft.com/office/drawing/2014/main" id="{33B89DD2-6301-A3CC-3DDE-1563843FC62C}"/>
              </a:ext>
            </a:extLst>
          </p:cNvPr>
          <p:cNvSpPr>
            <a:spLocks noGrp="1"/>
          </p:cNvSpPr>
          <p:nvPr>
            <p:ph idx="1"/>
          </p:nvPr>
        </p:nvSpPr>
        <p:spPr/>
        <p:txBody>
          <a:bodyPr/>
          <a:lstStyle/>
          <a:p>
            <a:pPr algn="l">
              <a:lnSpc>
                <a:spcPts val="1950"/>
              </a:lnSpc>
              <a:spcAft>
                <a:spcPts val="1950"/>
              </a:spcAft>
            </a:pPr>
            <a:r>
              <a:rPr lang="en-US" b="0" i="0" dirty="0">
                <a:solidFill>
                  <a:srgbClr val="44475B"/>
                </a:solidFill>
                <a:effectLst/>
                <a:latin typeface="GrowwSans"/>
              </a:rPr>
              <a:t>The concept of digital currency gained considerable traction in the 90s tech boom. Multiple organizations and programmers ventured to create a parallel line of currency that would be out of any central authority’s reach. However, ironically, the companies that tried to create this digital currency themselves assumed the authority of verifying and facilitating transactions. </a:t>
            </a:r>
          </a:p>
          <a:p>
            <a:pPr algn="l">
              <a:lnSpc>
                <a:spcPts val="1950"/>
              </a:lnSpc>
              <a:spcAft>
                <a:spcPts val="1950"/>
              </a:spcAft>
            </a:pPr>
            <a:r>
              <a:rPr lang="en-US" b="0" i="0" dirty="0">
                <a:solidFill>
                  <a:srgbClr val="44475B"/>
                </a:solidFill>
                <a:effectLst/>
                <a:latin typeface="GrowwSans"/>
              </a:rPr>
              <a:t>It not only defeated the purpose but founded the venture as well. Moreover, the digital currencies back then were riddled with frauds and other financial challenges. For a long time since then, this idea of digital currency was considered a lost cause. This idea was falsified when Satoshi Nakamoto – a programmer or a group of programmers – introduced and explained what Bitcoin is in 2009, the first-ever cryptocurrency.</a:t>
            </a:r>
          </a:p>
          <a:p>
            <a:endParaRPr lang="en-IN" dirty="0"/>
          </a:p>
        </p:txBody>
      </p:sp>
    </p:spTree>
    <p:extLst>
      <p:ext uri="{BB962C8B-B14F-4D97-AF65-F5344CB8AC3E}">
        <p14:creationId xmlns:p14="http://schemas.microsoft.com/office/powerpoint/2010/main" val="148505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50B10-EEF7-779F-B3B3-BB03E3A96C5A}"/>
              </a:ext>
            </a:extLst>
          </p:cNvPr>
          <p:cNvSpPr>
            <a:spLocks noGrp="1"/>
          </p:cNvSpPr>
          <p:nvPr>
            <p:ph type="title"/>
          </p:nvPr>
        </p:nvSpPr>
        <p:spPr/>
        <p:txBody>
          <a:bodyPr/>
          <a:lstStyle/>
          <a:p>
            <a:r>
              <a:rPr lang="en-US" b="0" i="0" dirty="0">
                <a:solidFill>
                  <a:srgbClr val="44475B"/>
                </a:solidFill>
                <a:effectLst/>
                <a:latin typeface="GrowwSans"/>
              </a:rPr>
              <a:t>What is the Price of Cryptocurrencies?</a:t>
            </a:r>
            <a:br>
              <a:rPr lang="en-US" b="0" i="0" dirty="0">
                <a:solidFill>
                  <a:srgbClr val="44475B"/>
                </a:solidFill>
                <a:effectLst/>
                <a:latin typeface="GrowwSans"/>
              </a:rPr>
            </a:br>
            <a:endParaRPr lang="en-IN" dirty="0"/>
          </a:p>
        </p:txBody>
      </p:sp>
      <p:graphicFrame>
        <p:nvGraphicFramePr>
          <p:cNvPr id="4" name="Content Placeholder 3">
            <a:extLst>
              <a:ext uri="{FF2B5EF4-FFF2-40B4-BE49-F238E27FC236}">
                <a16:creationId xmlns:a16="http://schemas.microsoft.com/office/drawing/2014/main" id="{1193A100-8F92-8DA3-4A47-AD3F012D5D28}"/>
              </a:ext>
            </a:extLst>
          </p:cNvPr>
          <p:cNvGraphicFramePr>
            <a:graphicFrameLocks noGrp="1"/>
          </p:cNvGraphicFramePr>
          <p:nvPr>
            <p:ph idx="1"/>
            <p:extLst>
              <p:ext uri="{D42A27DB-BD31-4B8C-83A1-F6EECF244321}">
                <p14:modId xmlns:p14="http://schemas.microsoft.com/office/powerpoint/2010/main" val="2640924440"/>
              </p:ext>
            </p:extLst>
          </p:nvPr>
        </p:nvGraphicFramePr>
        <p:xfrm>
          <a:off x="1238865" y="1812935"/>
          <a:ext cx="9855854" cy="4493059"/>
        </p:xfrm>
        <a:graphic>
          <a:graphicData uri="http://schemas.openxmlformats.org/drawingml/2006/table">
            <a:tbl>
              <a:tblPr/>
              <a:tblGrid>
                <a:gridCol w="5491222">
                  <a:extLst>
                    <a:ext uri="{9D8B030D-6E8A-4147-A177-3AD203B41FA5}">
                      <a16:colId xmlns:a16="http://schemas.microsoft.com/office/drawing/2014/main" val="1737754122"/>
                    </a:ext>
                  </a:extLst>
                </a:gridCol>
                <a:gridCol w="2182316">
                  <a:extLst>
                    <a:ext uri="{9D8B030D-6E8A-4147-A177-3AD203B41FA5}">
                      <a16:colId xmlns:a16="http://schemas.microsoft.com/office/drawing/2014/main" val="631697043"/>
                    </a:ext>
                  </a:extLst>
                </a:gridCol>
                <a:gridCol w="2182316">
                  <a:extLst>
                    <a:ext uri="{9D8B030D-6E8A-4147-A177-3AD203B41FA5}">
                      <a16:colId xmlns:a16="http://schemas.microsoft.com/office/drawing/2014/main" val="1376914210"/>
                    </a:ext>
                  </a:extLst>
                </a:gridCol>
              </a:tblGrid>
              <a:tr h="521159">
                <a:tc>
                  <a:txBody>
                    <a:bodyPr/>
                    <a:lstStyle/>
                    <a:p>
                      <a:pPr algn="l" fontAlgn="t">
                        <a:lnSpc>
                          <a:spcPts val="2100"/>
                        </a:lnSpc>
                      </a:pPr>
                      <a:r>
                        <a:rPr lang="en-IN" sz="1600" b="0">
                          <a:effectLst/>
                        </a:rPr>
                        <a:t>Name</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2100"/>
                        </a:lnSpc>
                      </a:pPr>
                      <a:r>
                        <a:rPr lang="en-IN" sz="1600" b="0">
                          <a:effectLst/>
                        </a:rPr>
                        <a:t>Market Cap (in USD)</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2100"/>
                        </a:lnSpc>
                      </a:pPr>
                      <a:r>
                        <a:rPr lang="en-IN" sz="1600" b="0">
                          <a:effectLst/>
                        </a:rPr>
                        <a:t>Per Token Value (in $)</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2895775494"/>
                  </a:ext>
                </a:extLst>
              </a:tr>
              <a:tr h="385460">
                <a:tc>
                  <a:txBody>
                    <a:bodyPr/>
                    <a:lstStyle/>
                    <a:p>
                      <a:pPr algn="l" fontAlgn="t">
                        <a:lnSpc>
                          <a:spcPts val="1950"/>
                        </a:lnSpc>
                      </a:pPr>
                      <a:r>
                        <a:rPr lang="en-IN" sz="1600" b="0" dirty="0">
                          <a:effectLst/>
                        </a:rPr>
                        <a:t>Bitcoin</a:t>
                      </a:r>
                      <a:endParaRPr lang="en-IN" sz="1600" dirty="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$319.59B</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0.001161</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1897280013"/>
                  </a:ext>
                </a:extLst>
              </a:tr>
              <a:tr h="385460">
                <a:tc>
                  <a:txBody>
                    <a:bodyPr/>
                    <a:lstStyle/>
                    <a:p>
                      <a:pPr algn="l" fontAlgn="t">
                        <a:lnSpc>
                          <a:spcPts val="1950"/>
                        </a:lnSpc>
                      </a:pPr>
                      <a:r>
                        <a:rPr lang="en-IN" sz="1600" b="0">
                          <a:effectLst/>
                        </a:rPr>
                        <a:t>Ethereum</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$146.21B</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$1,220.80</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4095110085"/>
                  </a:ext>
                </a:extLst>
              </a:tr>
              <a:tr h="385460">
                <a:tc>
                  <a:txBody>
                    <a:bodyPr/>
                    <a:lstStyle/>
                    <a:p>
                      <a:pPr algn="l" fontAlgn="t">
                        <a:lnSpc>
                          <a:spcPts val="1950"/>
                        </a:lnSpc>
                      </a:pPr>
                      <a:r>
                        <a:rPr lang="en-IN" sz="1600" b="0">
                          <a:effectLst/>
                        </a:rPr>
                        <a:t>Tether</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$66,241B</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$1.021</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2549922598"/>
                  </a:ext>
                </a:extLst>
              </a:tr>
              <a:tr h="385460">
                <a:tc>
                  <a:txBody>
                    <a:bodyPr/>
                    <a:lstStyle/>
                    <a:p>
                      <a:pPr algn="l" fontAlgn="t">
                        <a:lnSpc>
                          <a:spcPts val="1950"/>
                        </a:lnSpc>
                      </a:pPr>
                      <a:r>
                        <a:rPr lang="en-IN" sz="1600" b="0">
                          <a:effectLst/>
                        </a:rPr>
                        <a:t>XRP</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$0.3427</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$27.937</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2001543136"/>
                  </a:ext>
                </a:extLst>
              </a:tr>
              <a:tr h="385460">
                <a:tc>
                  <a:txBody>
                    <a:bodyPr/>
                    <a:lstStyle/>
                    <a:p>
                      <a:pPr algn="l" fontAlgn="t">
                        <a:lnSpc>
                          <a:spcPts val="1950"/>
                        </a:lnSpc>
                      </a:pPr>
                      <a:r>
                        <a:rPr lang="en-IN" sz="1600" b="0">
                          <a:effectLst/>
                        </a:rPr>
                        <a:t>Bitcoin cash</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$1,867,486,940</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$96.64</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148526381"/>
                  </a:ext>
                </a:extLst>
              </a:tr>
              <a:tr h="385460">
                <a:tc>
                  <a:txBody>
                    <a:bodyPr/>
                    <a:lstStyle/>
                    <a:p>
                      <a:pPr algn="l" fontAlgn="t">
                        <a:lnSpc>
                          <a:spcPts val="1950"/>
                        </a:lnSpc>
                      </a:pPr>
                      <a:r>
                        <a:rPr lang="en-IN" sz="1600" b="0">
                          <a:effectLst/>
                        </a:rPr>
                        <a:t>Bitcoin SV</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$795,984,070</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$41.17</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1779750721"/>
                  </a:ext>
                </a:extLst>
              </a:tr>
              <a:tr h="385460">
                <a:tc>
                  <a:txBody>
                    <a:bodyPr/>
                    <a:lstStyle/>
                    <a:p>
                      <a:pPr algn="l" fontAlgn="t">
                        <a:lnSpc>
                          <a:spcPts val="1950"/>
                        </a:lnSpc>
                      </a:pPr>
                      <a:r>
                        <a:rPr lang="en-IN" sz="1600" b="0">
                          <a:effectLst/>
                        </a:rPr>
                        <a:t>Litecoin</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$376.09M</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$71.26</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2604388218"/>
                  </a:ext>
                </a:extLst>
              </a:tr>
              <a:tr h="385460">
                <a:tc>
                  <a:txBody>
                    <a:bodyPr/>
                    <a:lstStyle/>
                    <a:p>
                      <a:pPr algn="l" fontAlgn="t">
                        <a:lnSpc>
                          <a:spcPts val="1950"/>
                        </a:lnSpc>
                      </a:pPr>
                      <a:r>
                        <a:rPr lang="en-IN" sz="1600" b="0">
                          <a:effectLst/>
                        </a:rPr>
                        <a:t>Binance Coin</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$39.27B</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$244.06</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3942355873"/>
                  </a:ext>
                </a:extLst>
              </a:tr>
              <a:tr h="385460">
                <a:tc>
                  <a:txBody>
                    <a:bodyPr/>
                    <a:lstStyle/>
                    <a:p>
                      <a:pPr algn="l" fontAlgn="t">
                        <a:lnSpc>
                          <a:spcPts val="1950"/>
                        </a:lnSpc>
                      </a:pPr>
                      <a:r>
                        <a:rPr lang="en-IN" sz="1600" b="0">
                          <a:effectLst/>
                        </a:rPr>
                        <a:t>EOSA</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$927,945,490</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$1.37</a:t>
                      </a:r>
                      <a:endParaRPr lang="en-IN" sz="160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2089042983"/>
                  </a:ext>
                </a:extLst>
              </a:tr>
              <a:tr h="385460">
                <a:tc>
                  <a:txBody>
                    <a:bodyPr/>
                    <a:lstStyle/>
                    <a:p>
                      <a:pPr algn="l" fontAlgn="t">
                        <a:lnSpc>
                          <a:spcPts val="1950"/>
                        </a:lnSpc>
                      </a:pPr>
                      <a:r>
                        <a:rPr lang="en-IN" sz="1600" b="0">
                          <a:effectLst/>
                        </a:rPr>
                        <a:t>Tezos</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a:effectLst/>
                        </a:rPr>
                        <a:t>$0.7315</a:t>
                      </a:r>
                      <a:endParaRPr lang="en-IN" sz="1600">
                        <a:effectLst/>
                      </a:endParaRPr>
                    </a:p>
                  </a:txBody>
                  <a:tcPr marL="59662" marR="59662" marT="71595" marB="71595" anchor="ctr">
                    <a:lnL>
                      <a:noFill/>
                    </a:lnL>
                    <a:lnR>
                      <a:noFill/>
                    </a:lnR>
                    <a:lnT>
                      <a:noFill/>
                    </a:lnT>
                    <a:lnB>
                      <a:noFill/>
                    </a:lnB>
                    <a:solidFill>
                      <a:srgbClr val="FFFFFF"/>
                    </a:solidFill>
                  </a:tcPr>
                </a:tc>
                <a:tc>
                  <a:txBody>
                    <a:bodyPr/>
                    <a:lstStyle/>
                    <a:p>
                      <a:pPr algn="l" fontAlgn="t">
                        <a:lnSpc>
                          <a:spcPts val="1950"/>
                        </a:lnSpc>
                      </a:pPr>
                      <a:r>
                        <a:rPr lang="en-IN" sz="1600" b="0" dirty="0">
                          <a:effectLst/>
                        </a:rPr>
                        <a:t>$0.72</a:t>
                      </a:r>
                      <a:endParaRPr lang="en-IN" sz="1600" dirty="0">
                        <a:effectLst/>
                      </a:endParaRPr>
                    </a:p>
                  </a:txBody>
                  <a:tcPr marL="59662" marR="59662" marT="71595" marB="71595" anchor="ctr">
                    <a:lnL>
                      <a:noFill/>
                    </a:lnL>
                    <a:lnR>
                      <a:noFill/>
                    </a:lnR>
                    <a:lnT>
                      <a:noFill/>
                    </a:lnT>
                    <a:lnB>
                      <a:noFill/>
                    </a:lnB>
                    <a:solidFill>
                      <a:srgbClr val="FFFFFF"/>
                    </a:solidFill>
                  </a:tcPr>
                </a:tc>
                <a:extLst>
                  <a:ext uri="{0D108BD9-81ED-4DB2-BD59-A6C34878D82A}">
                    <a16:rowId xmlns:a16="http://schemas.microsoft.com/office/drawing/2014/main" val="2761921110"/>
                  </a:ext>
                </a:extLst>
              </a:tr>
            </a:tbl>
          </a:graphicData>
        </a:graphic>
      </p:graphicFrame>
    </p:spTree>
    <p:extLst>
      <p:ext uri="{BB962C8B-B14F-4D97-AF65-F5344CB8AC3E}">
        <p14:creationId xmlns:p14="http://schemas.microsoft.com/office/powerpoint/2010/main" val="2959650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E931-9C27-D66C-5F3E-B7C7EC8BC073}"/>
              </a:ext>
            </a:extLst>
          </p:cNvPr>
          <p:cNvSpPr>
            <a:spLocks noGrp="1"/>
          </p:cNvSpPr>
          <p:nvPr>
            <p:ph type="title"/>
          </p:nvPr>
        </p:nvSpPr>
        <p:spPr/>
        <p:txBody>
          <a:bodyPr>
            <a:normAutofit fontScale="90000"/>
          </a:bodyPr>
          <a:lstStyle/>
          <a:p>
            <a:r>
              <a:rPr lang="en-US" b="0" i="0" dirty="0">
                <a:solidFill>
                  <a:srgbClr val="44475B"/>
                </a:solidFill>
                <a:effectLst/>
                <a:latin typeface="GrowwSans"/>
              </a:rPr>
              <a:t>What are the Different Types of Cryptocurrencies?</a:t>
            </a:r>
            <a:br>
              <a:rPr lang="en-US" b="0" i="0" dirty="0">
                <a:solidFill>
                  <a:srgbClr val="44475B"/>
                </a:solidFill>
                <a:effectLst/>
                <a:latin typeface="GrowwSans"/>
              </a:rPr>
            </a:br>
            <a:endParaRPr lang="en-IN" dirty="0"/>
          </a:p>
        </p:txBody>
      </p:sp>
      <p:sp>
        <p:nvSpPr>
          <p:cNvPr id="3" name="Content Placeholder 2">
            <a:extLst>
              <a:ext uri="{FF2B5EF4-FFF2-40B4-BE49-F238E27FC236}">
                <a16:creationId xmlns:a16="http://schemas.microsoft.com/office/drawing/2014/main" id="{D8A2A863-B673-7B6F-71D4-C2F8AC27132C}"/>
              </a:ext>
            </a:extLst>
          </p:cNvPr>
          <p:cNvSpPr>
            <a:spLocks noGrp="1"/>
          </p:cNvSpPr>
          <p:nvPr>
            <p:ph idx="1"/>
          </p:nvPr>
        </p:nvSpPr>
        <p:spPr/>
        <p:txBody>
          <a:bodyPr/>
          <a:lstStyle/>
          <a:p>
            <a:pPr algn="l">
              <a:lnSpc>
                <a:spcPts val="2625"/>
              </a:lnSpc>
              <a:spcBef>
                <a:spcPts val="1125"/>
              </a:spcBef>
              <a:spcAft>
                <a:spcPts val="1500"/>
              </a:spcAft>
              <a:buFont typeface="Arial" panose="020B0604020202020204" pitchFamily="34" charset="0"/>
              <a:buChar char="•"/>
            </a:pPr>
            <a:r>
              <a:rPr lang="en-US" b="0" i="0" dirty="0">
                <a:solidFill>
                  <a:srgbClr val="44475B"/>
                </a:solidFill>
                <a:effectLst/>
                <a:latin typeface="GrowwSans"/>
              </a:rPr>
              <a:t>Bitcoin</a:t>
            </a:r>
          </a:p>
          <a:p>
            <a:pPr algn="l">
              <a:lnSpc>
                <a:spcPts val="1950"/>
              </a:lnSpc>
              <a:spcAft>
                <a:spcPts val="1950"/>
              </a:spcAft>
            </a:pPr>
            <a:r>
              <a:rPr lang="en-US" b="0" i="0" dirty="0">
                <a:solidFill>
                  <a:srgbClr val="44475B"/>
                </a:solidFill>
                <a:effectLst/>
                <a:latin typeface="GrowwSans"/>
              </a:rPr>
              <a:t>It is the first cryptocurrency that was ever introduced and is considered the “digital gold”. It currently holds a market capitalization of $172.76 billion, the largest of any other variant of cryptocurrency. A unit of Bitcoin can be broken down into </a:t>
            </a:r>
            <a:r>
              <a:rPr lang="en-US" b="0" i="0" dirty="0" err="1">
                <a:solidFill>
                  <a:srgbClr val="44475B"/>
                </a:solidFill>
                <a:effectLst/>
                <a:latin typeface="GrowwSans"/>
              </a:rPr>
              <a:t>Satoshis</a:t>
            </a:r>
            <a:r>
              <a:rPr lang="en-US" b="0" i="0" dirty="0">
                <a:solidFill>
                  <a:srgbClr val="44475B"/>
                </a:solidFill>
                <a:effectLst/>
                <a:latin typeface="GrowwSans"/>
              </a:rPr>
              <a:t>, which is equivalent to the relationship of rupees and paise. </a:t>
            </a:r>
          </a:p>
          <a:p>
            <a:pPr algn="l">
              <a:lnSpc>
                <a:spcPts val="1950"/>
              </a:lnSpc>
              <a:spcAft>
                <a:spcPts val="1950"/>
              </a:spcAft>
            </a:pPr>
            <a:r>
              <a:rPr lang="en-US" b="0" i="0" dirty="0">
                <a:solidFill>
                  <a:srgbClr val="44475B"/>
                </a:solidFill>
                <a:effectLst/>
                <a:latin typeface="GrowwSans"/>
              </a:rPr>
              <a:t>Furthermore, the Bitcoin network is so designed that it can only have 21 million units of Bitcoin circulation at any point in time. This limited availability is a primary component that drives its market price. </a:t>
            </a:r>
          </a:p>
          <a:p>
            <a:endParaRPr lang="en-IN" dirty="0"/>
          </a:p>
        </p:txBody>
      </p:sp>
    </p:spTree>
    <p:extLst>
      <p:ext uri="{BB962C8B-B14F-4D97-AF65-F5344CB8AC3E}">
        <p14:creationId xmlns:p14="http://schemas.microsoft.com/office/powerpoint/2010/main" val="3426688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D313-1117-A19D-1DE7-17C894DD2A8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8659CDF-F1E7-24E9-321A-A6F2746301B0}"/>
              </a:ext>
            </a:extLst>
          </p:cNvPr>
          <p:cNvSpPr>
            <a:spLocks noGrp="1"/>
          </p:cNvSpPr>
          <p:nvPr>
            <p:ph idx="1"/>
          </p:nvPr>
        </p:nvSpPr>
        <p:spPr/>
        <p:txBody>
          <a:bodyPr/>
          <a:lstStyle/>
          <a:p>
            <a:pPr algn="l">
              <a:lnSpc>
                <a:spcPts val="2625"/>
              </a:lnSpc>
              <a:spcBef>
                <a:spcPts val="1125"/>
              </a:spcBef>
              <a:spcAft>
                <a:spcPts val="1500"/>
              </a:spcAft>
              <a:buFont typeface="Arial" panose="020B0604020202020204" pitchFamily="34" charset="0"/>
              <a:buChar char="•"/>
            </a:pPr>
            <a:r>
              <a:rPr lang="en-US" b="0" i="0" dirty="0">
                <a:solidFill>
                  <a:srgbClr val="44475B"/>
                </a:solidFill>
                <a:effectLst/>
                <a:latin typeface="GrowwSans"/>
              </a:rPr>
              <a:t>Altcoins</a:t>
            </a:r>
          </a:p>
          <a:p>
            <a:pPr algn="l">
              <a:lnSpc>
                <a:spcPts val="1950"/>
              </a:lnSpc>
              <a:spcAft>
                <a:spcPts val="1950"/>
              </a:spcAft>
            </a:pPr>
            <a:r>
              <a:rPr lang="en-US" b="0" i="0" dirty="0">
                <a:solidFill>
                  <a:srgbClr val="44475B"/>
                </a:solidFill>
                <a:effectLst/>
                <a:latin typeface="GrowwSans"/>
              </a:rPr>
              <a:t>This category primarily involves forks and alternate versions of Bitcoin, thus, the name. However, some Altcoins are exponentially different from Bitcoin and use varying algorithms. For instance, Ethereum, which is an altcoin, is not a currency but a platform where entities can make their apps based on blockchain.</a:t>
            </a:r>
          </a:p>
          <a:p>
            <a:pPr algn="l">
              <a:lnSpc>
                <a:spcPts val="1950"/>
              </a:lnSpc>
              <a:spcAft>
                <a:spcPts val="1950"/>
              </a:spcAft>
            </a:pPr>
            <a:r>
              <a:rPr lang="en-US" b="0" i="0" dirty="0">
                <a:solidFill>
                  <a:srgbClr val="44475B"/>
                </a:solidFill>
                <a:effectLst/>
                <a:latin typeface="GrowwSans"/>
              </a:rPr>
              <a:t>Currently, there are more than a thousand altcoins. Some of the notable altcoins are Ethereum, </a:t>
            </a:r>
            <a:r>
              <a:rPr lang="en-US" b="0" i="0" dirty="0" err="1">
                <a:solidFill>
                  <a:srgbClr val="44475B"/>
                </a:solidFill>
                <a:effectLst/>
                <a:latin typeface="GrowwSans"/>
              </a:rPr>
              <a:t>Factom</a:t>
            </a:r>
            <a:r>
              <a:rPr lang="en-US" b="0" i="0" dirty="0">
                <a:solidFill>
                  <a:srgbClr val="44475B"/>
                </a:solidFill>
                <a:effectLst/>
                <a:latin typeface="GrowwSans"/>
              </a:rPr>
              <a:t>, Litecoin, NEO, etc. </a:t>
            </a:r>
          </a:p>
          <a:p>
            <a:endParaRPr lang="en-IN" dirty="0"/>
          </a:p>
        </p:txBody>
      </p:sp>
    </p:spTree>
    <p:extLst>
      <p:ext uri="{BB962C8B-B14F-4D97-AF65-F5344CB8AC3E}">
        <p14:creationId xmlns:p14="http://schemas.microsoft.com/office/powerpoint/2010/main" val="323388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C093-676A-4FEE-9429-7091546EB80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88C7C0C-0944-3C65-2253-8C736FC9C242}"/>
              </a:ext>
            </a:extLst>
          </p:cNvPr>
          <p:cNvSpPr>
            <a:spLocks noGrp="1"/>
          </p:cNvSpPr>
          <p:nvPr>
            <p:ph idx="1"/>
          </p:nvPr>
        </p:nvSpPr>
        <p:spPr/>
        <p:txBody>
          <a:bodyPr/>
          <a:lstStyle/>
          <a:p>
            <a:pPr algn="l">
              <a:lnSpc>
                <a:spcPts val="2625"/>
              </a:lnSpc>
              <a:spcBef>
                <a:spcPts val="1125"/>
              </a:spcBef>
              <a:spcAft>
                <a:spcPts val="1500"/>
              </a:spcAft>
              <a:buFont typeface="Arial" panose="020B0604020202020204" pitchFamily="34" charset="0"/>
              <a:buChar char="•"/>
            </a:pPr>
            <a:r>
              <a:rPr lang="en-US" b="0" i="0" dirty="0">
                <a:solidFill>
                  <a:srgbClr val="44475B"/>
                </a:solidFill>
                <a:effectLst/>
                <a:latin typeface="GrowwSans"/>
              </a:rPr>
              <a:t>Tokens</a:t>
            </a:r>
          </a:p>
          <a:p>
            <a:pPr algn="l">
              <a:lnSpc>
                <a:spcPts val="1950"/>
              </a:lnSpc>
              <a:spcAft>
                <a:spcPts val="1950"/>
              </a:spcAft>
            </a:pPr>
            <a:r>
              <a:rPr lang="en-US" b="0" i="0" dirty="0">
                <a:solidFill>
                  <a:srgbClr val="44475B"/>
                </a:solidFill>
                <a:effectLst/>
                <a:latin typeface="GrowwSans"/>
              </a:rPr>
              <a:t>These are products of altcoins like Ethereum and NEO. These cryptocurrencies do not have a separate blockchain but instead run on the decentralized apps created via such altcoins. However, tokens carry supremely low value compared to the other two types mentioned above, because it can only be used to purchase items from such decentralized apps or </a:t>
            </a:r>
            <a:r>
              <a:rPr lang="en-US" b="0" i="0" dirty="0" err="1">
                <a:solidFill>
                  <a:srgbClr val="44475B"/>
                </a:solidFill>
                <a:effectLst/>
                <a:latin typeface="GrowwSans"/>
              </a:rPr>
              <a:t>dApps</a:t>
            </a:r>
            <a:r>
              <a:rPr lang="en-US" b="0" i="0" dirty="0">
                <a:solidFill>
                  <a:srgbClr val="44475B"/>
                </a:solidFill>
                <a:effectLst/>
                <a:latin typeface="GrowwSans"/>
              </a:rPr>
              <a:t>.</a:t>
            </a:r>
          </a:p>
          <a:p>
            <a:endParaRPr lang="en-IN" dirty="0"/>
          </a:p>
        </p:txBody>
      </p:sp>
    </p:spTree>
    <p:extLst>
      <p:ext uri="{BB962C8B-B14F-4D97-AF65-F5344CB8AC3E}">
        <p14:creationId xmlns:p14="http://schemas.microsoft.com/office/powerpoint/2010/main" val="4100138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CE8B-4682-6F9E-FAE9-7EB14B7E2FED}"/>
              </a:ext>
            </a:extLst>
          </p:cNvPr>
          <p:cNvSpPr>
            <a:spLocks noGrp="1"/>
          </p:cNvSpPr>
          <p:nvPr>
            <p:ph type="title"/>
          </p:nvPr>
        </p:nvSpPr>
        <p:spPr/>
        <p:txBody>
          <a:bodyPr>
            <a:normAutofit fontScale="90000"/>
          </a:bodyPr>
          <a:lstStyle/>
          <a:p>
            <a:r>
              <a:rPr lang="en-IN" b="0" i="0" dirty="0">
                <a:solidFill>
                  <a:srgbClr val="44475B"/>
                </a:solidFill>
                <a:effectLst/>
                <a:latin typeface="GrowwSans"/>
              </a:rPr>
              <a:t>Cryptocurrency Advantages and Disadvantages</a:t>
            </a:r>
            <a:br>
              <a:rPr lang="en-IN" b="0" i="0" dirty="0">
                <a:solidFill>
                  <a:srgbClr val="44475B"/>
                </a:solidFill>
                <a:effectLst/>
                <a:latin typeface="GrowwSans"/>
              </a:rPr>
            </a:br>
            <a:endParaRPr lang="en-IN" dirty="0"/>
          </a:p>
        </p:txBody>
      </p:sp>
      <p:sp>
        <p:nvSpPr>
          <p:cNvPr id="3" name="Content Placeholder 2">
            <a:extLst>
              <a:ext uri="{FF2B5EF4-FFF2-40B4-BE49-F238E27FC236}">
                <a16:creationId xmlns:a16="http://schemas.microsoft.com/office/drawing/2014/main" id="{83F63055-E108-3410-87AF-F40AD7FC66CD}"/>
              </a:ext>
            </a:extLst>
          </p:cNvPr>
          <p:cNvSpPr>
            <a:spLocks noGrp="1"/>
          </p:cNvSpPr>
          <p:nvPr>
            <p:ph idx="1"/>
          </p:nvPr>
        </p:nvSpPr>
        <p:spPr/>
        <p:txBody>
          <a:bodyPr/>
          <a:lstStyle/>
          <a:p>
            <a:pPr algn="l">
              <a:lnSpc>
                <a:spcPts val="1950"/>
              </a:lnSpc>
              <a:spcAft>
                <a:spcPts val="1950"/>
              </a:spcAft>
            </a:pPr>
            <a:r>
              <a:rPr lang="en-US" b="0" i="0" dirty="0">
                <a:solidFill>
                  <a:srgbClr val="44475B"/>
                </a:solidFill>
                <a:effectLst/>
                <a:latin typeface="GrowwSans"/>
              </a:rPr>
              <a:t>a) Protection Against Inflation: Inflation has led several currencies to lose value over time. The amount of any coin is specified in the source code. As demand grows, its value rises, keeping pace with the market and, in the long term, preventing inflation.</a:t>
            </a:r>
          </a:p>
          <a:p>
            <a:pPr algn="l">
              <a:lnSpc>
                <a:spcPts val="1950"/>
              </a:lnSpc>
              <a:spcAft>
                <a:spcPts val="1950"/>
              </a:spcAft>
            </a:pPr>
            <a:r>
              <a:rPr lang="en-US" b="0" i="0" dirty="0">
                <a:solidFill>
                  <a:srgbClr val="44475B"/>
                </a:solidFill>
                <a:effectLst/>
                <a:latin typeface="GrowwSans"/>
              </a:rPr>
              <a:t>b) Privacy: Cryptocurrency privacy and security have long been key concerns. The blockchain ledger is built on many mathematical problems that are difficult to decode. As a result, bitcoin transactions are more secure than standard electronic transactions. To improve security and privacy, cryptocurrency uses pseudonyms that are unrelated to any user, account, or stored data that may be traced to a profile.</a:t>
            </a:r>
          </a:p>
          <a:p>
            <a:endParaRPr lang="en-IN" dirty="0"/>
          </a:p>
        </p:txBody>
      </p:sp>
    </p:spTree>
    <p:extLst>
      <p:ext uri="{BB962C8B-B14F-4D97-AF65-F5344CB8AC3E}">
        <p14:creationId xmlns:p14="http://schemas.microsoft.com/office/powerpoint/2010/main" val="2528763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1190C-A4B4-8270-6C91-6610D3A1CF6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091FF1A-3EC6-D64A-C7B9-2A5518F7C897}"/>
              </a:ext>
            </a:extLst>
          </p:cNvPr>
          <p:cNvSpPr>
            <a:spLocks noGrp="1"/>
          </p:cNvSpPr>
          <p:nvPr>
            <p:ph idx="1"/>
          </p:nvPr>
        </p:nvSpPr>
        <p:spPr/>
        <p:txBody>
          <a:bodyPr/>
          <a:lstStyle/>
          <a:p>
            <a:pPr algn="l">
              <a:lnSpc>
                <a:spcPts val="1950"/>
              </a:lnSpc>
              <a:spcAft>
                <a:spcPts val="1950"/>
              </a:spcAft>
            </a:pPr>
            <a:r>
              <a:rPr lang="en-US" b="0" i="0" dirty="0">
                <a:solidFill>
                  <a:srgbClr val="44475B"/>
                </a:solidFill>
                <a:effectLst/>
                <a:latin typeface="GrowwSans"/>
              </a:rPr>
              <a:t> Self-Governed: The governance and upkeep of any currency are critical to its development. Developers/miners hold cryptocurrency transactions on their hardware and receive the transaction fee as a reward. Since miners are compensated for their efforts, they keep transaction records accurate and up to date, preserving the cryptocurrency's integrity and keeping records decentralized.</a:t>
            </a:r>
          </a:p>
          <a:p>
            <a:pPr algn="l">
              <a:lnSpc>
                <a:spcPts val="1950"/>
              </a:lnSpc>
              <a:spcAft>
                <a:spcPts val="1950"/>
              </a:spcAft>
            </a:pPr>
            <a:r>
              <a:rPr lang="en-US" b="0" i="0" dirty="0">
                <a:solidFill>
                  <a:srgbClr val="44475B"/>
                </a:solidFill>
                <a:effectLst/>
                <a:latin typeface="GrowwSans"/>
              </a:rPr>
              <a:t>d) Decentralization: One important advantage of cryptocurrency is that it is mostly decentralized. Many cryptocurrencies are controlled by the developers who use them and people who own a large amount of the coin or by a firm that develops it before it is given to the market. Decentralization serves to keep the currency monopoly free and in check by ensuring that no single entity determines the flow and value of the coin, which, in turn, keeps it stable and secure, not like fiat currencies, which are controlled by the government.</a:t>
            </a:r>
          </a:p>
          <a:p>
            <a:endParaRPr lang="en-IN" dirty="0"/>
          </a:p>
        </p:txBody>
      </p:sp>
    </p:spTree>
    <p:extLst>
      <p:ext uri="{BB962C8B-B14F-4D97-AF65-F5344CB8AC3E}">
        <p14:creationId xmlns:p14="http://schemas.microsoft.com/office/powerpoint/2010/main" val="3941679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6223-6DD9-150D-A262-603EF5D735C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AA772C6-ACC6-F611-01CC-DCE82243BCA1}"/>
              </a:ext>
            </a:extLst>
          </p:cNvPr>
          <p:cNvSpPr>
            <a:spLocks noGrp="1"/>
          </p:cNvSpPr>
          <p:nvPr>
            <p:ph idx="1"/>
          </p:nvPr>
        </p:nvSpPr>
        <p:spPr/>
        <p:txBody>
          <a:bodyPr/>
          <a:lstStyle/>
          <a:p>
            <a:r>
              <a:rPr lang="en-US" b="0" i="0" dirty="0">
                <a:solidFill>
                  <a:srgbClr val="44475B"/>
                </a:solidFill>
                <a:effectLst/>
                <a:latin typeface="GrowwSans"/>
              </a:rPr>
              <a:t>e) Easy Transfer: Cryptocurrencies have traditionally been seen as the best option for transactions. Cryptocurrency transactions, whether international or domestic, are lightning fast. Because there are minimal barriers to overcome, the verification takes extremely little time to complete.</a:t>
            </a:r>
            <a:endParaRPr lang="en-IN" dirty="0"/>
          </a:p>
        </p:txBody>
      </p:sp>
    </p:spTree>
    <p:extLst>
      <p:ext uri="{BB962C8B-B14F-4D97-AF65-F5344CB8AC3E}">
        <p14:creationId xmlns:p14="http://schemas.microsoft.com/office/powerpoint/2010/main" val="2877175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074A7-5C23-AFD1-A3DD-6A503B4C0A22}"/>
              </a:ext>
            </a:extLst>
          </p:cNvPr>
          <p:cNvSpPr>
            <a:spLocks noGrp="1"/>
          </p:cNvSpPr>
          <p:nvPr>
            <p:ph type="title"/>
          </p:nvPr>
        </p:nvSpPr>
        <p:spPr/>
        <p:txBody>
          <a:bodyPr>
            <a:normAutofit fontScale="90000"/>
          </a:bodyPr>
          <a:lstStyle/>
          <a:p>
            <a:r>
              <a:rPr lang="en-IN" b="0" i="0" dirty="0">
                <a:solidFill>
                  <a:srgbClr val="44475B"/>
                </a:solidFill>
                <a:effectLst/>
                <a:latin typeface="GrowwSans"/>
              </a:rPr>
              <a:t>Demerits Associated with Cryptocurrency</a:t>
            </a:r>
            <a:br>
              <a:rPr lang="en-IN" b="0" i="0" dirty="0">
                <a:solidFill>
                  <a:srgbClr val="44475B"/>
                </a:solidFill>
                <a:effectLst/>
                <a:latin typeface="GrowwSans"/>
              </a:rPr>
            </a:br>
            <a:endParaRPr lang="en-IN" dirty="0"/>
          </a:p>
        </p:txBody>
      </p:sp>
      <p:sp>
        <p:nvSpPr>
          <p:cNvPr id="3" name="Content Placeholder 2">
            <a:extLst>
              <a:ext uri="{FF2B5EF4-FFF2-40B4-BE49-F238E27FC236}">
                <a16:creationId xmlns:a16="http://schemas.microsoft.com/office/drawing/2014/main" id="{1CCFB8BA-DBBB-FAB2-A306-2ED8DFF74058}"/>
              </a:ext>
            </a:extLst>
          </p:cNvPr>
          <p:cNvSpPr>
            <a:spLocks noGrp="1"/>
          </p:cNvSpPr>
          <p:nvPr>
            <p:ph idx="1"/>
          </p:nvPr>
        </p:nvSpPr>
        <p:spPr>
          <a:xfrm>
            <a:off x="521110" y="1966451"/>
            <a:ext cx="11366090" cy="4159045"/>
          </a:xfrm>
        </p:spPr>
        <p:txBody>
          <a:bodyPr>
            <a:noAutofit/>
          </a:bodyPr>
          <a:lstStyle/>
          <a:p>
            <a:pPr algn="l">
              <a:lnSpc>
                <a:spcPts val="1950"/>
              </a:lnSpc>
              <a:spcAft>
                <a:spcPts val="1950"/>
              </a:spcAft>
            </a:pPr>
            <a:r>
              <a:rPr lang="en-US" sz="1800" b="0" i="0" dirty="0">
                <a:solidFill>
                  <a:srgbClr val="44475B"/>
                </a:solidFill>
                <a:effectLst/>
                <a:latin typeface="GrowwSans"/>
              </a:rPr>
              <a:t>a) Some coins cannot be obtained in other fiat currencies: Some cryptocurrencies are only available in a single or a few fiat currencies. This forces the user to first convert these currencies into one of the major currencies, such as Bitcoin or Ethereum, and then to their desired currency via other exchanges. This only applies to a few cryptocurrencies. This results in the addition of superfluous transaction fees to the process.</a:t>
            </a:r>
          </a:p>
          <a:p>
            <a:pPr algn="l">
              <a:lnSpc>
                <a:spcPts val="1950"/>
              </a:lnSpc>
              <a:spcAft>
                <a:spcPts val="1950"/>
              </a:spcAft>
            </a:pPr>
            <a:r>
              <a:rPr lang="en-US" sz="1800" b="0" i="0" dirty="0">
                <a:solidFill>
                  <a:srgbClr val="44475B"/>
                </a:solidFill>
                <a:effectLst/>
                <a:latin typeface="GrowwSans"/>
              </a:rPr>
              <a:t>b) Hacks: Although cryptocurrencies are extremely secure, exchanges are not. Most exchanges save user wallet info in order to correctly operate their user ID. Hackers can steal this information and get access to a large number of accounts. These hackers can quickly move funds from those accounts once they have gained access.</a:t>
            </a:r>
          </a:p>
          <a:p>
            <a:pPr algn="l">
              <a:lnSpc>
                <a:spcPts val="1950"/>
              </a:lnSpc>
              <a:spcAft>
                <a:spcPts val="1950"/>
              </a:spcAft>
            </a:pPr>
            <a:r>
              <a:rPr lang="en-US" sz="1800" b="0" i="0" dirty="0">
                <a:solidFill>
                  <a:srgbClr val="44475B"/>
                </a:solidFill>
                <a:effectLst/>
                <a:latin typeface="GrowwSans"/>
              </a:rPr>
              <a:t>c) No refunds or Cancels: If there is a disagreement between the parties involved or if funds are sent to the wrong wallet address by mistake, the sender cannot retrieve the coin. Many people can utilize this to defraud others for their money. Because there are no refunds, one can simply be formed for a transaction for which they never received the product or services.</a:t>
            </a:r>
          </a:p>
          <a:p>
            <a:br>
              <a:rPr lang="en-US" sz="1800" b="0" i="0" dirty="0">
                <a:solidFill>
                  <a:srgbClr val="44475B"/>
                </a:solidFill>
                <a:effectLst/>
                <a:latin typeface="GrowwSans"/>
              </a:rPr>
            </a:br>
            <a:endParaRPr lang="en-US" sz="1800" b="0" i="0" dirty="0">
              <a:solidFill>
                <a:srgbClr val="44475B"/>
              </a:solidFill>
              <a:effectLst/>
              <a:latin typeface="GrowwSans"/>
            </a:endParaRPr>
          </a:p>
          <a:p>
            <a:endParaRPr lang="en-IN" sz="1800" dirty="0"/>
          </a:p>
        </p:txBody>
      </p:sp>
    </p:spTree>
    <p:extLst>
      <p:ext uri="{BB962C8B-B14F-4D97-AF65-F5344CB8AC3E}">
        <p14:creationId xmlns:p14="http://schemas.microsoft.com/office/powerpoint/2010/main" val="232793099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72</TotalTime>
  <Words>1213</Words>
  <Application>Microsoft Office PowerPoint</Application>
  <PresentationFormat>Widescreen</PresentationFormat>
  <Paragraphs>62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GrowwSans</vt:lpstr>
      <vt:lpstr>Retrospect</vt:lpstr>
      <vt:lpstr>Crypto currency </vt:lpstr>
      <vt:lpstr>PowerPoint Presentation</vt:lpstr>
      <vt:lpstr>What is Cryptocurrency? </vt:lpstr>
      <vt:lpstr>How was the Idea of Cryptocurrency Conceived? </vt:lpstr>
      <vt:lpstr>What is the Price of Cryptocurrencies? </vt:lpstr>
      <vt:lpstr>What are the Different Types of Cryptocurrencies? </vt:lpstr>
      <vt:lpstr>PowerPoint Presentation</vt:lpstr>
      <vt:lpstr>PowerPoint Presentation</vt:lpstr>
      <vt:lpstr>Cryptocurrency Advantages and Disadvantages </vt:lpstr>
      <vt:lpstr>PowerPoint Presentation</vt:lpstr>
      <vt:lpstr>PowerPoint Presentation</vt:lpstr>
      <vt:lpstr>Demerits Associated with Cryptocurrency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Pratik Upadhyay</dc:creator>
  <cp:lastModifiedBy>Pratik Upadhyay</cp:lastModifiedBy>
  <cp:revision>1</cp:revision>
  <dcterms:created xsi:type="dcterms:W3CDTF">2024-11-20T04:23:25Z</dcterms:created>
  <dcterms:modified xsi:type="dcterms:W3CDTF">2024-11-20T05:36:12Z</dcterms:modified>
</cp:coreProperties>
</file>